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70" r:id="rId3"/>
    <p:sldId id="272" r:id="rId4"/>
    <p:sldId id="271" r:id="rId5"/>
    <p:sldId id="273" r:id="rId6"/>
    <p:sldId id="257" r:id="rId7"/>
    <p:sldId id="262" r:id="rId8"/>
    <p:sldId id="258" r:id="rId9"/>
    <p:sldId id="264" r:id="rId10"/>
    <p:sldId id="266" r:id="rId11"/>
    <p:sldId id="259" r:id="rId12"/>
    <p:sldId id="261" r:id="rId13"/>
    <p:sldId id="267" r:id="rId14"/>
    <p:sldId id="268" r:id="rId15"/>
    <p:sldId id="260" r:id="rId16"/>
    <p:sldId id="265" r:id="rId17"/>
    <p:sldId id="263" r:id="rId18"/>
    <p:sldId id="274" r:id="rId19"/>
    <p:sldId id="269" r:id="rId2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1B0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1" autoAdjust="0"/>
  </p:normalViewPr>
  <p:slideViewPr>
    <p:cSldViewPr>
      <p:cViewPr varScale="1">
        <p:scale>
          <a:sx n="76" d="100"/>
          <a:sy n="76" d="100"/>
        </p:scale>
        <p:origin x="-10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C948AB-878B-4DC0-B698-B43A0E504983}" type="doc">
      <dgm:prSet loTypeId="urn:microsoft.com/office/officeart/2005/8/layout/matrix1" loCatId="matrix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157549D3-AA1C-41F2-970D-46BE155668DE}">
      <dgm:prSet custT="1"/>
      <dgm:spPr/>
      <dgm:t>
        <a:bodyPr/>
        <a:lstStyle/>
        <a:p>
          <a:pPr rtl="0"/>
          <a:r>
            <a:rPr lang="pl-PL" sz="4000" b="1" i="1" dirty="0" smtClean="0">
              <a:solidFill>
                <a:schemeClr val="accent4">
                  <a:lumMod val="75000"/>
                </a:schemeClr>
              </a:solidFill>
            </a:rPr>
            <a:t>Bezpłatne szkolenia:</a:t>
          </a:r>
          <a:endParaRPr lang="pl-PL" sz="4000" dirty="0">
            <a:solidFill>
              <a:schemeClr val="accent4">
                <a:lumMod val="75000"/>
              </a:schemeClr>
            </a:solidFill>
          </a:endParaRPr>
        </a:p>
      </dgm:t>
    </dgm:pt>
    <dgm:pt modelId="{3E82F9A7-5462-4EF7-A01C-2758508A752D}" type="parTrans" cxnId="{7DA6D306-4511-448B-B185-D510022D7307}">
      <dgm:prSet/>
      <dgm:spPr/>
      <dgm:t>
        <a:bodyPr/>
        <a:lstStyle/>
        <a:p>
          <a:endParaRPr lang="pl-PL"/>
        </a:p>
      </dgm:t>
    </dgm:pt>
    <dgm:pt modelId="{BC16016C-7612-4B04-B957-4DD6F607CC68}" type="sibTrans" cxnId="{7DA6D306-4511-448B-B185-D510022D7307}">
      <dgm:prSet/>
      <dgm:spPr/>
      <dgm:t>
        <a:bodyPr/>
        <a:lstStyle/>
        <a:p>
          <a:endParaRPr lang="pl-PL"/>
        </a:p>
      </dgm:t>
    </dgm:pt>
    <dgm:pt modelId="{1E50FC34-3D54-49E9-8FFE-3B1233D1AC0A}">
      <dgm:prSet/>
      <dgm:spPr/>
      <dgm:t>
        <a:bodyPr/>
        <a:lstStyle/>
        <a:p>
          <a:endParaRPr lang="pl-PL"/>
        </a:p>
      </dgm:t>
    </dgm:pt>
    <dgm:pt modelId="{56FD981D-7F0A-49C1-9819-8F641725BB5A}" type="parTrans" cxnId="{055EEA19-C473-4122-A7E8-CA678D47DCBA}">
      <dgm:prSet/>
      <dgm:spPr/>
      <dgm:t>
        <a:bodyPr/>
        <a:lstStyle/>
        <a:p>
          <a:endParaRPr lang="pl-PL"/>
        </a:p>
      </dgm:t>
    </dgm:pt>
    <dgm:pt modelId="{19A82296-DDC0-4EB0-AC6F-AA360358CD20}" type="sibTrans" cxnId="{055EEA19-C473-4122-A7E8-CA678D47DCBA}">
      <dgm:prSet/>
      <dgm:spPr/>
      <dgm:t>
        <a:bodyPr/>
        <a:lstStyle/>
        <a:p>
          <a:endParaRPr lang="pl-PL"/>
        </a:p>
      </dgm:t>
    </dgm:pt>
    <dgm:pt modelId="{A2713895-2B24-4850-AB90-5EA3CD604699}">
      <dgm:prSet/>
      <dgm:spPr/>
      <dgm:t>
        <a:bodyPr/>
        <a:lstStyle/>
        <a:p>
          <a:endParaRPr lang="pl-PL"/>
        </a:p>
      </dgm:t>
    </dgm:pt>
    <dgm:pt modelId="{41F70B16-BBA0-4CB5-BAA0-1FAD9DA448CD}" type="parTrans" cxnId="{C46E67B3-ACE3-4BEB-996D-DAA9A0666241}">
      <dgm:prSet/>
      <dgm:spPr/>
      <dgm:t>
        <a:bodyPr/>
        <a:lstStyle/>
        <a:p>
          <a:endParaRPr lang="pl-PL"/>
        </a:p>
      </dgm:t>
    </dgm:pt>
    <dgm:pt modelId="{8EA69D8D-2FB9-491A-894F-88039099EFF6}" type="sibTrans" cxnId="{C46E67B3-ACE3-4BEB-996D-DAA9A0666241}">
      <dgm:prSet/>
      <dgm:spPr/>
      <dgm:t>
        <a:bodyPr/>
        <a:lstStyle/>
        <a:p>
          <a:endParaRPr lang="pl-PL"/>
        </a:p>
      </dgm:t>
    </dgm:pt>
    <dgm:pt modelId="{2E2EA842-A30E-4FE0-B6AD-2FEB694DAC37}">
      <dgm:prSet/>
      <dgm:spPr/>
      <dgm:t>
        <a:bodyPr/>
        <a:lstStyle/>
        <a:p>
          <a:endParaRPr lang="pl-PL"/>
        </a:p>
      </dgm:t>
    </dgm:pt>
    <dgm:pt modelId="{D33FB546-8EED-411E-9724-EAE9A773738F}" type="parTrans" cxnId="{BC9B536D-FAF6-448F-A713-3FD0013E9C28}">
      <dgm:prSet/>
      <dgm:spPr/>
      <dgm:t>
        <a:bodyPr/>
        <a:lstStyle/>
        <a:p>
          <a:endParaRPr lang="pl-PL"/>
        </a:p>
      </dgm:t>
    </dgm:pt>
    <dgm:pt modelId="{CAA0EC5E-9009-4261-B2FD-05C818E4C0BD}" type="sibTrans" cxnId="{BC9B536D-FAF6-448F-A713-3FD0013E9C28}">
      <dgm:prSet/>
      <dgm:spPr/>
      <dgm:t>
        <a:bodyPr/>
        <a:lstStyle/>
        <a:p>
          <a:endParaRPr lang="pl-PL"/>
        </a:p>
      </dgm:t>
    </dgm:pt>
    <dgm:pt modelId="{ADB44C3F-E4D4-43D9-BB3F-CD8065DF375D}">
      <dgm:prSet/>
      <dgm:spPr/>
      <dgm:t>
        <a:bodyPr/>
        <a:lstStyle/>
        <a:p>
          <a:endParaRPr lang="pl-PL"/>
        </a:p>
      </dgm:t>
    </dgm:pt>
    <dgm:pt modelId="{52C9D03C-07D9-40DF-A1FE-6AE29F97CE6C}" type="parTrans" cxnId="{6AA6AA58-E3C4-4D91-8246-F58322A689D5}">
      <dgm:prSet/>
      <dgm:spPr/>
      <dgm:t>
        <a:bodyPr/>
        <a:lstStyle/>
        <a:p>
          <a:endParaRPr lang="pl-PL"/>
        </a:p>
      </dgm:t>
    </dgm:pt>
    <dgm:pt modelId="{FBD310FB-8A97-4FBD-9542-3BDB20ADDF2C}" type="sibTrans" cxnId="{6AA6AA58-E3C4-4D91-8246-F58322A689D5}">
      <dgm:prSet/>
      <dgm:spPr/>
      <dgm:t>
        <a:bodyPr/>
        <a:lstStyle/>
        <a:p>
          <a:endParaRPr lang="pl-PL"/>
        </a:p>
      </dgm:t>
    </dgm:pt>
    <dgm:pt modelId="{21076929-14A9-4CB4-B4F6-2AFD4D82A272}">
      <dgm:prSet/>
      <dgm:spPr/>
      <dgm:t>
        <a:bodyPr/>
        <a:lstStyle/>
        <a:p>
          <a:pPr rtl="0"/>
          <a:endParaRPr lang="pl-PL" dirty="0"/>
        </a:p>
      </dgm:t>
    </dgm:pt>
    <dgm:pt modelId="{3DA9CBAB-F2B8-43E4-AA4A-63B7A761B62A}" type="parTrans" cxnId="{01E2C395-E01B-4054-86A6-A02FBBA2393B}">
      <dgm:prSet/>
      <dgm:spPr/>
      <dgm:t>
        <a:bodyPr/>
        <a:lstStyle/>
        <a:p>
          <a:endParaRPr lang="pl-PL"/>
        </a:p>
      </dgm:t>
    </dgm:pt>
    <dgm:pt modelId="{A3A0393B-8AED-496F-B95E-E5DEF85A9CCD}" type="sibTrans" cxnId="{01E2C395-E01B-4054-86A6-A02FBBA2393B}">
      <dgm:prSet/>
      <dgm:spPr/>
      <dgm:t>
        <a:bodyPr/>
        <a:lstStyle/>
        <a:p>
          <a:endParaRPr lang="pl-PL"/>
        </a:p>
      </dgm:t>
    </dgm:pt>
    <dgm:pt modelId="{D8C2AF1C-5BCB-4F2E-BB98-A26736B85C67}">
      <dgm:prSet custT="1"/>
      <dgm:spPr/>
      <dgm:t>
        <a:bodyPr/>
        <a:lstStyle/>
        <a:p>
          <a:pPr rtl="0"/>
          <a:r>
            <a:rPr lang="pl-PL" sz="2400" dirty="0" smtClean="0"/>
            <a:t>Sprzedawca – magazynier </a:t>
          </a:r>
          <a:br>
            <a:rPr lang="pl-PL" sz="2400" dirty="0" smtClean="0"/>
          </a:br>
          <a:r>
            <a:rPr lang="pl-PL" sz="2400" dirty="0" smtClean="0"/>
            <a:t>z obsługą komputera i kasy    fiskalnej </a:t>
          </a:r>
          <a:endParaRPr lang="pl-PL" sz="2400" dirty="0"/>
        </a:p>
      </dgm:t>
    </dgm:pt>
    <dgm:pt modelId="{E176D598-C95F-4F02-BBA9-BB2DDD02BA15}" type="parTrans" cxnId="{29E1E8D1-444E-458F-988D-A4A4C7CD52DB}">
      <dgm:prSet/>
      <dgm:spPr/>
      <dgm:t>
        <a:bodyPr/>
        <a:lstStyle/>
        <a:p>
          <a:endParaRPr lang="pl-PL"/>
        </a:p>
      </dgm:t>
    </dgm:pt>
    <dgm:pt modelId="{CF25A9E2-D657-49DF-B0AB-F1C500FAB5A8}" type="sibTrans" cxnId="{29E1E8D1-444E-458F-988D-A4A4C7CD52DB}">
      <dgm:prSet/>
      <dgm:spPr/>
      <dgm:t>
        <a:bodyPr/>
        <a:lstStyle/>
        <a:p>
          <a:endParaRPr lang="pl-PL"/>
        </a:p>
      </dgm:t>
    </dgm:pt>
    <dgm:pt modelId="{A4AF11E4-CD79-41C1-825A-114F06DECCD7}">
      <dgm:prSet custT="1"/>
      <dgm:spPr/>
      <dgm:t>
        <a:bodyPr/>
        <a:lstStyle/>
        <a:p>
          <a:pPr rtl="0"/>
          <a:r>
            <a:rPr lang="pl-PL" sz="2400" dirty="0" smtClean="0"/>
            <a:t>Wytwarzanie i sprzedaż produktu regionalnego </a:t>
          </a:r>
          <a:endParaRPr lang="pl-PL" sz="2400" dirty="0"/>
        </a:p>
      </dgm:t>
    </dgm:pt>
    <dgm:pt modelId="{CF5CC90E-7F68-44FE-AA05-29F88504B4CE}" type="parTrans" cxnId="{FBCF852B-CD98-49DA-B94E-A34A5AC98454}">
      <dgm:prSet/>
      <dgm:spPr/>
      <dgm:t>
        <a:bodyPr/>
        <a:lstStyle/>
        <a:p>
          <a:endParaRPr lang="pl-PL"/>
        </a:p>
      </dgm:t>
    </dgm:pt>
    <dgm:pt modelId="{BB5CA51F-1280-429F-AECF-0485BDD39C65}" type="sibTrans" cxnId="{FBCF852B-CD98-49DA-B94E-A34A5AC98454}">
      <dgm:prSet/>
      <dgm:spPr/>
      <dgm:t>
        <a:bodyPr/>
        <a:lstStyle/>
        <a:p>
          <a:endParaRPr lang="pl-PL"/>
        </a:p>
      </dgm:t>
    </dgm:pt>
    <dgm:pt modelId="{3C0076A1-DDC8-44CA-83BF-A9ABDB739D4B}">
      <dgm:prSet custT="1"/>
      <dgm:spPr/>
      <dgm:t>
        <a:bodyPr/>
        <a:lstStyle/>
        <a:p>
          <a:pPr rtl="0"/>
          <a:r>
            <a:rPr lang="pl-PL" sz="2400" dirty="0" smtClean="0"/>
            <a:t>Manikiurzysta/tka z modułem ABC własnego biznesu </a:t>
          </a:r>
          <a:endParaRPr lang="pl-PL" sz="2400" dirty="0"/>
        </a:p>
      </dgm:t>
    </dgm:pt>
    <dgm:pt modelId="{D127F92B-3B9D-49C8-8E71-FE505617EC3A}" type="parTrans" cxnId="{A750F6B4-10F8-4B2A-A57F-39774C7DA689}">
      <dgm:prSet/>
      <dgm:spPr/>
      <dgm:t>
        <a:bodyPr/>
        <a:lstStyle/>
        <a:p>
          <a:endParaRPr lang="pl-PL"/>
        </a:p>
      </dgm:t>
    </dgm:pt>
    <dgm:pt modelId="{64261254-5972-4C1F-9AF2-E40020851EF6}" type="sibTrans" cxnId="{A750F6B4-10F8-4B2A-A57F-39774C7DA689}">
      <dgm:prSet/>
      <dgm:spPr/>
      <dgm:t>
        <a:bodyPr/>
        <a:lstStyle/>
        <a:p>
          <a:endParaRPr lang="pl-PL"/>
        </a:p>
      </dgm:t>
    </dgm:pt>
    <dgm:pt modelId="{CB6EAE7C-8730-4459-919D-F9DD0140A952}">
      <dgm:prSet/>
      <dgm:spPr/>
      <dgm:t>
        <a:bodyPr/>
        <a:lstStyle/>
        <a:p>
          <a:pPr rtl="0"/>
          <a:endParaRPr lang="pl-PL" dirty="0"/>
        </a:p>
      </dgm:t>
    </dgm:pt>
    <dgm:pt modelId="{85AB6C2D-72B3-480E-A337-DB952327D731}" type="parTrans" cxnId="{D5878122-6393-40EF-A3E1-041CFC4CB511}">
      <dgm:prSet/>
      <dgm:spPr/>
      <dgm:t>
        <a:bodyPr/>
        <a:lstStyle/>
        <a:p>
          <a:endParaRPr lang="pl-PL"/>
        </a:p>
      </dgm:t>
    </dgm:pt>
    <dgm:pt modelId="{FF2BB474-06B4-4228-969E-8FAF55F57B0E}" type="sibTrans" cxnId="{D5878122-6393-40EF-A3E1-041CFC4CB511}">
      <dgm:prSet/>
      <dgm:spPr/>
      <dgm:t>
        <a:bodyPr/>
        <a:lstStyle/>
        <a:p>
          <a:endParaRPr lang="pl-PL"/>
        </a:p>
      </dgm:t>
    </dgm:pt>
    <dgm:pt modelId="{A5ACD721-AA16-476F-89C2-8F30CF8A4624}">
      <dgm:prSet custT="1"/>
      <dgm:spPr/>
      <dgm:t>
        <a:bodyPr/>
        <a:lstStyle/>
        <a:p>
          <a:pPr rtl="0"/>
          <a:r>
            <a:rPr lang="pl-PL" sz="2400" dirty="0" smtClean="0"/>
            <a:t>Opiekun/</a:t>
          </a:r>
          <a:r>
            <a:rPr lang="pl-PL" sz="2400" dirty="0" err="1" smtClean="0"/>
            <a:t>ka</a:t>
          </a:r>
          <a:r>
            <a:rPr lang="pl-PL" sz="2400" dirty="0" smtClean="0"/>
            <a:t> w domu pomocy społecznej  </a:t>
          </a:r>
          <a:endParaRPr lang="pl-PL" sz="2400" dirty="0"/>
        </a:p>
      </dgm:t>
    </dgm:pt>
    <dgm:pt modelId="{D58A5BB8-0A59-4EBF-AE0D-5A3129EF6489}" type="parTrans" cxnId="{7A958EAB-0E06-49DD-88EC-50D5A966A089}">
      <dgm:prSet/>
      <dgm:spPr/>
      <dgm:t>
        <a:bodyPr/>
        <a:lstStyle/>
        <a:p>
          <a:endParaRPr lang="pl-PL"/>
        </a:p>
      </dgm:t>
    </dgm:pt>
    <dgm:pt modelId="{184DB0B3-383A-4239-8833-86EEAF7B7B60}" type="sibTrans" cxnId="{7A958EAB-0E06-49DD-88EC-50D5A966A089}">
      <dgm:prSet/>
      <dgm:spPr/>
      <dgm:t>
        <a:bodyPr/>
        <a:lstStyle/>
        <a:p>
          <a:endParaRPr lang="pl-PL"/>
        </a:p>
      </dgm:t>
    </dgm:pt>
    <dgm:pt modelId="{BBBE7FCE-1AC2-4387-8FDA-14BB17ACCF86}" type="pres">
      <dgm:prSet presAssocID="{25C948AB-878B-4DC0-B698-B43A0E50498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AE53511-B6FE-4C21-BAA9-D57AC14E115F}" type="pres">
      <dgm:prSet presAssocID="{25C948AB-878B-4DC0-B698-B43A0E504983}" presName="matrix" presStyleCnt="0"/>
      <dgm:spPr/>
    </dgm:pt>
    <dgm:pt modelId="{80744F0A-122E-4849-8372-5DEC904F3B63}" type="pres">
      <dgm:prSet presAssocID="{25C948AB-878B-4DC0-B698-B43A0E504983}" presName="tile1" presStyleLbl="node1" presStyleIdx="0" presStyleCnt="4" custLinFactNeighborX="-184" custLinFactNeighborY="-794"/>
      <dgm:spPr/>
      <dgm:t>
        <a:bodyPr/>
        <a:lstStyle/>
        <a:p>
          <a:endParaRPr lang="pl-PL"/>
        </a:p>
      </dgm:t>
    </dgm:pt>
    <dgm:pt modelId="{316F02E0-FB49-4270-80AA-33D38D358D8F}" type="pres">
      <dgm:prSet presAssocID="{25C948AB-878B-4DC0-B698-B43A0E50498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C636EB-0BCF-4150-9DE2-058CC7303521}" type="pres">
      <dgm:prSet presAssocID="{25C948AB-878B-4DC0-B698-B43A0E504983}" presName="tile2" presStyleLbl="node1" presStyleIdx="1" presStyleCnt="4"/>
      <dgm:spPr/>
      <dgm:t>
        <a:bodyPr/>
        <a:lstStyle/>
        <a:p>
          <a:endParaRPr lang="pl-PL"/>
        </a:p>
      </dgm:t>
    </dgm:pt>
    <dgm:pt modelId="{A32E9A4A-D7B6-4424-8AF2-BA3A5F9622F5}" type="pres">
      <dgm:prSet presAssocID="{25C948AB-878B-4DC0-B698-B43A0E50498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E8EC25A-78E5-4839-A1DC-91B562CDEAC3}" type="pres">
      <dgm:prSet presAssocID="{25C948AB-878B-4DC0-B698-B43A0E504983}" presName="tile3" presStyleLbl="node1" presStyleIdx="2" presStyleCnt="4"/>
      <dgm:spPr/>
      <dgm:t>
        <a:bodyPr/>
        <a:lstStyle/>
        <a:p>
          <a:endParaRPr lang="pl-PL"/>
        </a:p>
      </dgm:t>
    </dgm:pt>
    <dgm:pt modelId="{725A3306-9997-44DD-A6FE-46B5C1689F57}" type="pres">
      <dgm:prSet presAssocID="{25C948AB-878B-4DC0-B698-B43A0E50498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6F883B0-A0F6-4CD0-9293-88985B3AA6A6}" type="pres">
      <dgm:prSet presAssocID="{25C948AB-878B-4DC0-B698-B43A0E504983}" presName="tile4" presStyleLbl="node1" presStyleIdx="3" presStyleCnt="4"/>
      <dgm:spPr/>
      <dgm:t>
        <a:bodyPr/>
        <a:lstStyle/>
        <a:p>
          <a:endParaRPr lang="pl-PL"/>
        </a:p>
      </dgm:t>
    </dgm:pt>
    <dgm:pt modelId="{EDDD6C72-1E7B-44F1-92C6-AB6B7D52DB29}" type="pres">
      <dgm:prSet presAssocID="{25C948AB-878B-4DC0-B698-B43A0E50498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B1C0B9C-80C6-4610-A85F-ED3A9B4060E2}" type="pres">
      <dgm:prSet presAssocID="{25C948AB-878B-4DC0-B698-B43A0E504983}" presName="centerTile" presStyleLbl="fgShp" presStyleIdx="0" presStyleCnt="1" custScaleX="124340" custScaleY="153175" custLinFactNeighborX="-3176" custLinFactNeighborY="0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14A7087D-C943-4A7E-93AA-1658FD4C8725}" type="presOf" srcId="{A4AF11E4-CD79-41C1-825A-114F06DECCD7}" destId="{A32E9A4A-D7B6-4424-8AF2-BA3A5F9622F5}" srcOrd="1" destOrd="0" presId="urn:microsoft.com/office/officeart/2005/8/layout/matrix1"/>
    <dgm:cxn modelId="{CCFD87E7-6881-4703-87FF-8FA7B8063BCC}" type="presOf" srcId="{157549D3-AA1C-41F2-970D-46BE155668DE}" destId="{AB1C0B9C-80C6-4610-A85F-ED3A9B4060E2}" srcOrd="0" destOrd="0" presId="urn:microsoft.com/office/officeart/2005/8/layout/matrix1"/>
    <dgm:cxn modelId="{C46E67B3-ACE3-4BEB-996D-DAA9A0666241}" srcId="{25C948AB-878B-4DC0-B698-B43A0E504983}" destId="{A2713895-2B24-4850-AB90-5EA3CD604699}" srcOrd="3" destOrd="0" parTransId="{41F70B16-BBA0-4CB5-BAA0-1FAD9DA448CD}" sibTransId="{8EA69D8D-2FB9-491A-894F-88039099EFF6}"/>
    <dgm:cxn modelId="{7DA6D306-4511-448B-B185-D510022D7307}" srcId="{25C948AB-878B-4DC0-B698-B43A0E504983}" destId="{157549D3-AA1C-41F2-970D-46BE155668DE}" srcOrd="0" destOrd="0" parTransId="{3E82F9A7-5462-4EF7-A01C-2758508A752D}" sibTransId="{BC16016C-7612-4B04-B957-4DD6F607CC68}"/>
    <dgm:cxn modelId="{FBCF852B-CD98-49DA-B94E-A34A5AC98454}" srcId="{157549D3-AA1C-41F2-970D-46BE155668DE}" destId="{A4AF11E4-CD79-41C1-825A-114F06DECCD7}" srcOrd="1" destOrd="0" parTransId="{CF5CC90E-7F68-44FE-AA05-29F88504B4CE}" sibTransId="{BB5CA51F-1280-429F-AECF-0485BDD39C65}"/>
    <dgm:cxn modelId="{BC9B536D-FAF6-448F-A713-3FD0013E9C28}" srcId="{25C948AB-878B-4DC0-B698-B43A0E504983}" destId="{2E2EA842-A30E-4FE0-B6AD-2FEB694DAC37}" srcOrd="4" destOrd="0" parTransId="{D33FB546-8EED-411E-9724-EAE9A773738F}" sibTransId="{CAA0EC5E-9009-4261-B2FD-05C818E4C0BD}"/>
    <dgm:cxn modelId="{968C6B87-30BD-45FF-A4FC-58A24754991B}" type="presOf" srcId="{25C948AB-878B-4DC0-B698-B43A0E504983}" destId="{BBBE7FCE-1AC2-4387-8FDA-14BB17ACCF86}" srcOrd="0" destOrd="0" presId="urn:microsoft.com/office/officeart/2005/8/layout/matrix1"/>
    <dgm:cxn modelId="{4EDE122D-C0A1-4731-B18B-05D42CB86630}" type="presOf" srcId="{D8C2AF1C-5BCB-4F2E-BB98-A26736B85C67}" destId="{316F02E0-FB49-4270-80AA-33D38D358D8F}" srcOrd="1" destOrd="0" presId="urn:microsoft.com/office/officeart/2005/8/layout/matrix1"/>
    <dgm:cxn modelId="{42CC7474-D7B7-4864-8CDB-F8EC75FE0A31}" type="presOf" srcId="{A5ACD721-AA16-476F-89C2-8F30CF8A4624}" destId="{A6F883B0-A0F6-4CD0-9293-88985B3AA6A6}" srcOrd="0" destOrd="0" presId="urn:microsoft.com/office/officeart/2005/8/layout/matrix1"/>
    <dgm:cxn modelId="{29E1E8D1-444E-458F-988D-A4A4C7CD52DB}" srcId="{157549D3-AA1C-41F2-970D-46BE155668DE}" destId="{D8C2AF1C-5BCB-4F2E-BB98-A26736B85C67}" srcOrd="0" destOrd="0" parTransId="{E176D598-C95F-4F02-BBA9-BB2DDD02BA15}" sibTransId="{CF25A9E2-D657-49DF-B0AB-F1C500FAB5A8}"/>
    <dgm:cxn modelId="{E80BBBB9-C568-4491-BA9C-81F58745E09C}" type="presOf" srcId="{3C0076A1-DDC8-44CA-83BF-A9ABDB739D4B}" destId="{0E8EC25A-78E5-4839-A1DC-91B562CDEAC3}" srcOrd="0" destOrd="0" presId="urn:microsoft.com/office/officeart/2005/8/layout/matrix1"/>
    <dgm:cxn modelId="{0CACEC48-B214-4F58-956A-7DB5AA647E20}" type="presOf" srcId="{A5ACD721-AA16-476F-89C2-8F30CF8A4624}" destId="{EDDD6C72-1E7B-44F1-92C6-AB6B7D52DB29}" srcOrd="1" destOrd="0" presId="urn:microsoft.com/office/officeart/2005/8/layout/matrix1"/>
    <dgm:cxn modelId="{28931189-5B12-4C80-886B-5ED466C9D56D}" type="presOf" srcId="{D8C2AF1C-5BCB-4F2E-BB98-A26736B85C67}" destId="{80744F0A-122E-4849-8372-5DEC904F3B63}" srcOrd="0" destOrd="0" presId="urn:microsoft.com/office/officeart/2005/8/layout/matrix1"/>
    <dgm:cxn modelId="{D5878122-6393-40EF-A3E1-041CFC4CB511}" srcId="{25C948AB-878B-4DC0-B698-B43A0E504983}" destId="{CB6EAE7C-8730-4459-919D-F9DD0140A952}" srcOrd="1" destOrd="0" parTransId="{85AB6C2D-72B3-480E-A337-DB952327D731}" sibTransId="{FF2BB474-06B4-4228-969E-8FAF55F57B0E}"/>
    <dgm:cxn modelId="{A750F6B4-10F8-4B2A-A57F-39774C7DA689}" srcId="{157549D3-AA1C-41F2-970D-46BE155668DE}" destId="{3C0076A1-DDC8-44CA-83BF-A9ABDB739D4B}" srcOrd="2" destOrd="0" parTransId="{D127F92B-3B9D-49C8-8E71-FE505617EC3A}" sibTransId="{64261254-5972-4C1F-9AF2-E40020851EF6}"/>
    <dgm:cxn modelId="{69378106-1B37-4E23-BBDA-8C6427BA81A4}" type="presOf" srcId="{3C0076A1-DDC8-44CA-83BF-A9ABDB739D4B}" destId="{725A3306-9997-44DD-A6FE-46B5C1689F57}" srcOrd="1" destOrd="0" presId="urn:microsoft.com/office/officeart/2005/8/layout/matrix1"/>
    <dgm:cxn modelId="{3749B9FC-A761-4AE0-89DA-02E36828C23D}" type="presOf" srcId="{A4AF11E4-CD79-41C1-825A-114F06DECCD7}" destId="{89C636EB-0BCF-4150-9DE2-058CC7303521}" srcOrd="0" destOrd="0" presId="urn:microsoft.com/office/officeart/2005/8/layout/matrix1"/>
    <dgm:cxn modelId="{01E2C395-E01B-4054-86A6-A02FBBA2393B}" srcId="{25C948AB-878B-4DC0-B698-B43A0E504983}" destId="{21076929-14A9-4CB4-B4F6-2AFD4D82A272}" srcOrd="6" destOrd="0" parTransId="{3DA9CBAB-F2B8-43E4-AA4A-63B7A761B62A}" sibTransId="{A3A0393B-8AED-496F-B95E-E5DEF85A9CCD}"/>
    <dgm:cxn modelId="{7A958EAB-0E06-49DD-88EC-50D5A966A089}" srcId="{157549D3-AA1C-41F2-970D-46BE155668DE}" destId="{A5ACD721-AA16-476F-89C2-8F30CF8A4624}" srcOrd="3" destOrd="0" parTransId="{D58A5BB8-0A59-4EBF-AE0D-5A3129EF6489}" sibTransId="{184DB0B3-383A-4239-8833-86EEAF7B7B60}"/>
    <dgm:cxn modelId="{6AA6AA58-E3C4-4D91-8246-F58322A689D5}" srcId="{25C948AB-878B-4DC0-B698-B43A0E504983}" destId="{ADB44C3F-E4D4-43D9-BB3F-CD8065DF375D}" srcOrd="5" destOrd="0" parTransId="{52C9D03C-07D9-40DF-A1FE-6AE29F97CE6C}" sibTransId="{FBD310FB-8A97-4FBD-9542-3BDB20ADDF2C}"/>
    <dgm:cxn modelId="{055EEA19-C473-4122-A7E8-CA678D47DCBA}" srcId="{25C948AB-878B-4DC0-B698-B43A0E504983}" destId="{1E50FC34-3D54-49E9-8FFE-3B1233D1AC0A}" srcOrd="2" destOrd="0" parTransId="{56FD981D-7F0A-49C1-9819-8F641725BB5A}" sibTransId="{19A82296-DDC0-4EB0-AC6F-AA360358CD20}"/>
    <dgm:cxn modelId="{DC1D3A52-FDDB-4270-8301-95CD28129F4E}" type="presParOf" srcId="{BBBE7FCE-1AC2-4387-8FDA-14BB17ACCF86}" destId="{0AE53511-B6FE-4C21-BAA9-D57AC14E115F}" srcOrd="0" destOrd="0" presId="urn:microsoft.com/office/officeart/2005/8/layout/matrix1"/>
    <dgm:cxn modelId="{A9D402B8-72C7-4930-86AE-BC5FCCBA6E09}" type="presParOf" srcId="{0AE53511-B6FE-4C21-BAA9-D57AC14E115F}" destId="{80744F0A-122E-4849-8372-5DEC904F3B63}" srcOrd="0" destOrd="0" presId="urn:microsoft.com/office/officeart/2005/8/layout/matrix1"/>
    <dgm:cxn modelId="{FB681DB9-E56A-4990-BF00-1122960A13CC}" type="presParOf" srcId="{0AE53511-B6FE-4C21-BAA9-D57AC14E115F}" destId="{316F02E0-FB49-4270-80AA-33D38D358D8F}" srcOrd="1" destOrd="0" presId="urn:microsoft.com/office/officeart/2005/8/layout/matrix1"/>
    <dgm:cxn modelId="{844F1882-0CEF-4754-8591-A03A33F405E3}" type="presParOf" srcId="{0AE53511-B6FE-4C21-BAA9-D57AC14E115F}" destId="{89C636EB-0BCF-4150-9DE2-058CC7303521}" srcOrd="2" destOrd="0" presId="urn:microsoft.com/office/officeart/2005/8/layout/matrix1"/>
    <dgm:cxn modelId="{5E506B4A-12CB-4D3F-A420-4B542557B2A9}" type="presParOf" srcId="{0AE53511-B6FE-4C21-BAA9-D57AC14E115F}" destId="{A32E9A4A-D7B6-4424-8AF2-BA3A5F9622F5}" srcOrd="3" destOrd="0" presId="urn:microsoft.com/office/officeart/2005/8/layout/matrix1"/>
    <dgm:cxn modelId="{75CCEA85-BD0E-42A2-96C2-4C39EFA7F64D}" type="presParOf" srcId="{0AE53511-B6FE-4C21-BAA9-D57AC14E115F}" destId="{0E8EC25A-78E5-4839-A1DC-91B562CDEAC3}" srcOrd="4" destOrd="0" presId="urn:microsoft.com/office/officeart/2005/8/layout/matrix1"/>
    <dgm:cxn modelId="{3C8B4849-B379-41F0-93C7-DCA0B96418F1}" type="presParOf" srcId="{0AE53511-B6FE-4C21-BAA9-D57AC14E115F}" destId="{725A3306-9997-44DD-A6FE-46B5C1689F57}" srcOrd="5" destOrd="0" presId="urn:microsoft.com/office/officeart/2005/8/layout/matrix1"/>
    <dgm:cxn modelId="{DBC71A4C-534C-47B8-BB68-92CDC1BA9984}" type="presParOf" srcId="{0AE53511-B6FE-4C21-BAA9-D57AC14E115F}" destId="{A6F883B0-A0F6-4CD0-9293-88985B3AA6A6}" srcOrd="6" destOrd="0" presId="urn:microsoft.com/office/officeart/2005/8/layout/matrix1"/>
    <dgm:cxn modelId="{618318CC-D28C-41CF-8E3E-752D49564E26}" type="presParOf" srcId="{0AE53511-B6FE-4C21-BAA9-D57AC14E115F}" destId="{EDDD6C72-1E7B-44F1-92C6-AB6B7D52DB29}" srcOrd="7" destOrd="0" presId="urn:microsoft.com/office/officeart/2005/8/layout/matrix1"/>
    <dgm:cxn modelId="{CDB226E2-E045-4145-BB5E-05DFBCFD6E37}" type="presParOf" srcId="{BBBE7FCE-1AC2-4387-8FDA-14BB17ACCF86}" destId="{AB1C0B9C-80C6-4610-A85F-ED3A9B4060E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80E156-FA6E-461D-B50F-F1FF90C82C1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F85D1D7-9CFF-4154-ADA3-945D2DBF1ED4}">
      <dgm:prSet phldrT="[Tekst]" custT="1"/>
      <dgm:spPr>
        <a:ln>
          <a:solidFill>
            <a:schemeClr val="accent5">
              <a:lumMod val="75000"/>
            </a:schemeClr>
          </a:solidFill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gm:spPr>
      <dgm:t>
        <a:bodyPr/>
        <a:lstStyle/>
        <a:p>
          <a:r>
            <a:rPr lang="pl-PL" sz="1400" b="1" dirty="0" smtClean="0">
              <a:latin typeface="Book Antiqua" pitchFamily="18" charset="0"/>
            </a:rPr>
            <a:t>FORMULARZ ZGŁOSZENIOWY</a:t>
          </a:r>
          <a:endParaRPr lang="pl-PL" sz="1400" dirty="0"/>
        </a:p>
      </dgm:t>
    </dgm:pt>
    <dgm:pt modelId="{313F58C4-BB08-4E7F-A3A0-C1C4C9FDBA0A}" type="parTrans" cxnId="{1AAAF11F-1004-471F-AD1F-CB04AF0BD8C0}">
      <dgm:prSet/>
      <dgm:spPr/>
      <dgm:t>
        <a:bodyPr/>
        <a:lstStyle/>
        <a:p>
          <a:endParaRPr lang="pl-PL"/>
        </a:p>
      </dgm:t>
    </dgm:pt>
    <dgm:pt modelId="{BD4AA92D-B5C3-49CE-9FA0-259DD1710B39}" type="sibTrans" cxnId="{1AAAF11F-1004-471F-AD1F-CB04AF0BD8C0}">
      <dgm:prSet/>
      <dgm:spPr/>
      <dgm:t>
        <a:bodyPr/>
        <a:lstStyle/>
        <a:p>
          <a:endParaRPr lang="pl-PL"/>
        </a:p>
      </dgm:t>
    </dgm:pt>
    <dgm:pt modelId="{68AA5255-7BBB-4331-9867-03DBAF807EC9}">
      <dgm:prSet phldrT="[Tekst]" custT="1"/>
      <dgm:spPr>
        <a:ln>
          <a:solidFill>
            <a:schemeClr val="accent5">
              <a:lumMod val="75000"/>
            </a:schemeClr>
          </a:solidFill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gm:spPr>
      <dgm:t>
        <a:bodyPr/>
        <a:lstStyle/>
        <a:p>
          <a:r>
            <a:rPr lang="pl-PL" sz="1400" b="1" dirty="0" smtClean="0">
              <a:latin typeface="Book Antiqua" pitchFamily="18" charset="0"/>
            </a:rPr>
            <a:t>REGULAMINU REKRUTACJI </a:t>
          </a:r>
          <a:br>
            <a:rPr lang="pl-PL" sz="1400" b="1" dirty="0" smtClean="0">
              <a:latin typeface="Book Antiqua" pitchFamily="18" charset="0"/>
            </a:rPr>
          </a:br>
          <a:r>
            <a:rPr lang="pl-PL" sz="1400" b="1" dirty="0" smtClean="0">
              <a:latin typeface="Book Antiqua" pitchFamily="18" charset="0"/>
            </a:rPr>
            <a:t>I UCZESTNICTWA W PROJEKCIE</a:t>
          </a:r>
          <a:endParaRPr lang="pl-PL" sz="1400" dirty="0"/>
        </a:p>
      </dgm:t>
    </dgm:pt>
    <dgm:pt modelId="{572B5DF5-F8C6-41FE-B0AA-D16DA95D7A06}" type="parTrans" cxnId="{EB070618-3A3C-4B0A-8BC8-FE50FA90413C}">
      <dgm:prSet/>
      <dgm:spPr/>
      <dgm:t>
        <a:bodyPr/>
        <a:lstStyle/>
        <a:p>
          <a:endParaRPr lang="pl-PL"/>
        </a:p>
      </dgm:t>
    </dgm:pt>
    <dgm:pt modelId="{D0783AF0-F94F-40A4-A58E-722A2186BD90}" type="sibTrans" cxnId="{EB070618-3A3C-4B0A-8BC8-FE50FA90413C}">
      <dgm:prSet/>
      <dgm:spPr/>
      <dgm:t>
        <a:bodyPr/>
        <a:lstStyle/>
        <a:p>
          <a:endParaRPr lang="pl-PL"/>
        </a:p>
      </dgm:t>
    </dgm:pt>
    <dgm:pt modelId="{499F0419-BEA5-44F9-8C38-93908A922A83}">
      <dgm:prSet phldrT="[Tekst]" custT="1"/>
      <dgm:spPr>
        <a:ln>
          <a:solidFill>
            <a:schemeClr val="accent5">
              <a:lumMod val="75000"/>
            </a:schemeClr>
          </a:solidFill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gm:spPr>
      <dgm:t>
        <a:bodyPr/>
        <a:lstStyle/>
        <a:p>
          <a:r>
            <a:rPr lang="pl-PL" sz="1400" b="1" dirty="0" smtClean="0">
              <a:latin typeface="Book Antiqua" pitchFamily="18" charset="0"/>
            </a:rPr>
            <a:t>OŚWIADCZENIE O WYRAŻENIU ZGODY </a:t>
          </a:r>
          <a:br>
            <a:rPr lang="pl-PL" sz="1400" b="1" dirty="0" smtClean="0">
              <a:latin typeface="Book Antiqua" pitchFamily="18" charset="0"/>
            </a:rPr>
          </a:br>
          <a:r>
            <a:rPr lang="pl-PL" sz="1400" b="1" dirty="0" smtClean="0">
              <a:latin typeface="Book Antiqua" pitchFamily="18" charset="0"/>
            </a:rPr>
            <a:t>NA PRZETWARZANIE DANYCH OSOBOWYCH</a:t>
          </a:r>
          <a:endParaRPr lang="pl-PL" sz="1400" dirty="0"/>
        </a:p>
      </dgm:t>
    </dgm:pt>
    <dgm:pt modelId="{9962F496-9E41-4DC9-AE4B-03F616502272}" type="parTrans" cxnId="{7CC90A1C-01EF-4DB6-8095-98D7F0D34BC7}">
      <dgm:prSet/>
      <dgm:spPr/>
      <dgm:t>
        <a:bodyPr/>
        <a:lstStyle/>
        <a:p>
          <a:endParaRPr lang="pl-PL"/>
        </a:p>
      </dgm:t>
    </dgm:pt>
    <dgm:pt modelId="{F03F342C-A526-49BB-9243-ABE5B29121C7}" type="sibTrans" cxnId="{7CC90A1C-01EF-4DB6-8095-98D7F0D34BC7}">
      <dgm:prSet/>
      <dgm:spPr/>
      <dgm:t>
        <a:bodyPr/>
        <a:lstStyle/>
        <a:p>
          <a:endParaRPr lang="pl-PL"/>
        </a:p>
      </dgm:t>
    </dgm:pt>
    <dgm:pt modelId="{F02654E1-25B7-4E55-9E5D-D2FD1C3FB78F}">
      <dgm:prSet phldrT="[Tekst]" custT="1"/>
      <dgm:spPr>
        <a:ln>
          <a:solidFill>
            <a:schemeClr val="accent5">
              <a:lumMod val="75000"/>
            </a:schemeClr>
          </a:solidFill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400" b="1" dirty="0" smtClean="0">
              <a:latin typeface="Book Antiqua" pitchFamily="18" charset="0"/>
            </a:rPr>
            <a:t>DOKUMENTY POTWIERDZAJĄCE SPEŁNIENIE KRYTERIÓW FORMALNYCH UCZESTNICTWA W PROJEKCIE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900" b="1" dirty="0" smtClean="0">
              <a:latin typeface="Book Antiqua" pitchFamily="18" charset="0"/>
            </a:rPr>
            <a:t>(dowód osobisty, zaświadczenie z KRUS, oświadczenie o zamiarze podjęcia zatrudnienia w obszarach niezwiązanych z działalnością rolniczą).</a:t>
          </a:r>
          <a:endParaRPr lang="pl-PL" sz="900" dirty="0"/>
        </a:p>
      </dgm:t>
    </dgm:pt>
    <dgm:pt modelId="{E2B453E4-7B13-4DAC-9757-E5ACD6488774}" type="parTrans" cxnId="{757720D3-C9DE-49BA-8309-73550B41C7FA}">
      <dgm:prSet/>
      <dgm:spPr/>
      <dgm:t>
        <a:bodyPr/>
        <a:lstStyle/>
        <a:p>
          <a:endParaRPr lang="pl-PL"/>
        </a:p>
      </dgm:t>
    </dgm:pt>
    <dgm:pt modelId="{665504B3-5A25-4A39-80CD-8529AF3EF2AE}" type="sibTrans" cxnId="{757720D3-C9DE-49BA-8309-73550B41C7FA}">
      <dgm:prSet/>
      <dgm:spPr/>
      <dgm:t>
        <a:bodyPr/>
        <a:lstStyle/>
        <a:p>
          <a:endParaRPr lang="pl-PL"/>
        </a:p>
      </dgm:t>
    </dgm:pt>
    <dgm:pt modelId="{862CBF34-E4EE-44E5-B1F6-E87A19446F8B}" type="pres">
      <dgm:prSet presAssocID="{E280E156-FA6E-461D-B50F-F1FF90C82C1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pl-PL"/>
        </a:p>
      </dgm:t>
    </dgm:pt>
    <dgm:pt modelId="{DAA643D7-BFE7-4938-B26F-8738D541F50D}" type="pres">
      <dgm:prSet presAssocID="{E280E156-FA6E-461D-B50F-F1FF90C82C17}" presName="pyramid" presStyleLbl="node1" presStyleIdx="0" presStyleCnt="1" custScaleX="139063" custScaleY="100000" custLinFactNeighborX="153"/>
      <dgm:spPr>
        <a:gradFill flip="none" rotWithShape="1">
          <a:gsLst>
            <a:gs pos="42000">
              <a:srgbClr val="92D050">
                <a:alpha val="79000"/>
              </a:srgbClr>
            </a:gs>
            <a:gs pos="50000">
              <a:srgbClr val="92D050">
                <a:alpha val="67000"/>
              </a:srgbClr>
            </a:gs>
            <a:gs pos="100000">
              <a:srgbClr val="156B13"/>
            </a:gs>
          </a:gsLst>
          <a:lin ang="5400000" scaled="0"/>
          <a:tileRect/>
        </a:gradFill>
      </dgm:spPr>
    </dgm:pt>
    <dgm:pt modelId="{68600801-77EE-4343-B113-70A2108EE538}" type="pres">
      <dgm:prSet presAssocID="{E280E156-FA6E-461D-B50F-F1FF90C82C17}" presName="theList" presStyleCnt="0"/>
      <dgm:spPr/>
    </dgm:pt>
    <dgm:pt modelId="{5F81A5F2-3C63-488A-B01F-E048319413E8}" type="pres">
      <dgm:prSet presAssocID="{4F85D1D7-9CFF-4154-ADA3-945D2DBF1ED4}" presName="aNode" presStyleLbl="fgAcc1" presStyleIdx="0" presStyleCnt="4" custScaleX="84369" custScaleY="5140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9561A9C-0DFF-4029-B1F8-EEC7F9B775D8}" type="pres">
      <dgm:prSet presAssocID="{4F85D1D7-9CFF-4154-ADA3-945D2DBF1ED4}" presName="aSpace" presStyleCnt="0"/>
      <dgm:spPr/>
    </dgm:pt>
    <dgm:pt modelId="{68EAFFD1-A728-43F3-A6EE-0ECEC6A830E4}" type="pres">
      <dgm:prSet presAssocID="{68AA5255-7BBB-4331-9867-03DBAF807EC9}" presName="aNode" presStyleLbl="fgAcc1" presStyleIdx="1" presStyleCnt="4" custScaleX="127639" custScaleY="54740" custLinFactNeighborX="15373" custLinFactNeighborY="-1721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E28BCF-ADB1-41FA-8302-FDA5665603D5}" type="pres">
      <dgm:prSet presAssocID="{68AA5255-7BBB-4331-9867-03DBAF807EC9}" presName="aSpace" presStyleCnt="0"/>
      <dgm:spPr/>
    </dgm:pt>
    <dgm:pt modelId="{81963761-F073-47D5-9CC0-AAF20163A249}" type="pres">
      <dgm:prSet presAssocID="{499F0419-BEA5-44F9-8C38-93908A922A83}" presName="aNode" presStyleLbl="fgAcc1" presStyleIdx="2" presStyleCnt="4" custScaleX="141645" custScaleY="5359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E8B850B-3FC8-4477-B4F8-10A110609649}" type="pres">
      <dgm:prSet presAssocID="{499F0419-BEA5-44F9-8C38-93908A922A83}" presName="aSpace" presStyleCnt="0"/>
      <dgm:spPr/>
    </dgm:pt>
    <dgm:pt modelId="{989EAB57-91DE-4F58-82CD-A5C46D6C8CF2}" type="pres">
      <dgm:prSet presAssocID="{F02654E1-25B7-4E55-9E5D-D2FD1C3FB78F}" presName="aNode" presStyleLbl="fgAcc1" presStyleIdx="3" presStyleCnt="4" custScaleX="145203" custScaleY="84603" custLinFactNeighborX="-521" custLinFactNeighborY="-640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A539EA-D452-4F21-BBFB-0D628AE91289}" type="pres">
      <dgm:prSet presAssocID="{F02654E1-25B7-4E55-9E5D-D2FD1C3FB78F}" presName="aSpace" presStyleCnt="0"/>
      <dgm:spPr/>
    </dgm:pt>
  </dgm:ptLst>
  <dgm:cxnLst>
    <dgm:cxn modelId="{757720D3-C9DE-49BA-8309-73550B41C7FA}" srcId="{E280E156-FA6E-461D-B50F-F1FF90C82C17}" destId="{F02654E1-25B7-4E55-9E5D-D2FD1C3FB78F}" srcOrd="3" destOrd="0" parTransId="{E2B453E4-7B13-4DAC-9757-E5ACD6488774}" sibTransId="{665504B3-5A25-4A39-80CD-8529AF3EF2AE}"/>
    <dgm:cxn modelId="{D2A73031-DDD7-4B9B-B925-5A8096C118E6}" type="presOf" srcId="{68AA5255-7BBB-4331-9867-03DBAF807EC9}" destId="{68EAFFD1-A728-43F3-A6EE-0ECEC6A830E4}" srcOrd="0" destOrd="0" presId="urn:microsoft.com/office/officeart/2005/8/layout/pyramid2"/>
    <dgm:cxn modelId="{B4024910-A258-4402-9F01-E2032DB816BB}" type="presOf" srcId="{4F85D1D7-9CFF-4154-ADA3-945D2DBF1ED4}" destId="{5F81A5F2-3C63-488A-B01F-E048319413E8}" srcOrd="0" destOrd="0" presId="urn:microsoft.com/office/officeart/2005/8/layout/pyramid2"/>
    <dgm:cxn modelId="{E4FC1DD7-CAC3-4CAC-A6EE-A891966E5FEA}" type="presOf" srcId="{F02654E1-25B7-4E55-9E5D-D2FD1C3FB78F}" destId="{989EAB57-91DE-4F58-82CD-A5C46D6C8CF2}" srcOrd="0" destOrd="0" presId="urn:microsoft.com/office/officeart/2005/8/layout/pyramid2"/>
    <dgm:cxn modelId="{EB070618-3A3C-4B0A-8BC8-FE50FA90413C}" srcId="{E280E156-FA6E-461D-B50F-F1FF90C82C17}" destId="{68AA5255-7BBB-4331-9867-03DBAF807EC9}" srcOrd="1" destOrd="0" parTransId="{572B5DF5-F8C6-41FE-B0AA-D16DA95D7A06}" sibTransId="{D0783AF0-F94F-40A4-A58E-722A2186BD90}"/>
    <dgm:cxn modelId="{05484242-61B6-4E13-ACD3-829456785CFF}" type="presOf" srcId="{E280E156-FA6E-461D-B50F-F1FF90C82C17}" destId="{862CBF34-E4EE-44E5-B1F6-E87A19446F8B}" srcOrd="0" destOrd="0" presId="urn:microsoft.com/office/officeart/2005/8/layout/pyramid2"/>
    <dgm:cxn modelId="{7CC90A1C-01EF-4DB6-8095-98D7F0D34BC7}" srcId="{E280E156-FA6E-461D-B50F-F1FF90C82C17}" destId="{499F0419-BEA5-44F9-8C38-93908A922A83}" srcOrd="2" destOrd="0" parTransId="{9962F496-9E41-4DC9-AE4B-03F616502272}" sibTransId="{F03F342C-A526-49BB-9243-ABE5B29121C7}"/>
    <dgm:cxn modelId="{1AAAF11F-1004-471F-AD1F-CB04AF0BD8C0}" srcId="{E280E156-FA6E-461D-B50F-F1FF90C82C17}" destId="{4F85D1D7-9CFF-4154-ADA3-945D2DBF1ED4}" srcOrd="0" destOrd="0" parTransId="{313F58C4-BB08-4E7F-A3A0-C1C4C9FDBA0A}" sibTransId="{BD4AA92D-B5C3-49CE-9FA0-259DD1710B39}"/>
    <dgm:cxn modelId="{56F01C7B-A317-4D88-9A58-14855661BC17}" type="presOf" srcId="{499F0419-BEA5-44F9-8C38-93908A922A83}" destId="{81963761-F073-47D5-9CC0-AAF20163A249}" srcOrd="0" destOrd="0" presId="urn:microsoft.com/office/officeart/2005/8/layout/pyramid2"/>
    <dgm:cxn modelId="{883CD95A-6EA2-4AC6-97FC-45A401B1B4D0}" type="presParOf" srcId="{862CBF34-E4EE-44E5-B1F6-E87A19446F8B}" destId="{DAA643D7-BFE7-4938-B26F-8738D541F50D}" srcOrd="0" destOrd="0" presId="urn:microsoft.com/office/officeart/2005/8/layout/pyramid2"/>
    <dgm:cxn modelId="{774BAEE3-6414-43CE-8C40-0D1DD35826FD}" type="presParOf" srcId="{862CBF34-E4EE-44E5-B1F6-E87A19446F8B}" destId="{68600801-77EE-4343-B113-70A2108EE538}" srcOrd="1" destOrd="0" presId="urn:microsoft.com/office/officeart/2005/8/layout/pyramid2"/>
    <dgm:cxn modelId="{2DE03517-B6E9-4B9D-BD89-D22270D56A38}" type="presParOf" srcId="{68600801-77EE-4343-B113-70A2108EE538}" destId="{5F81A5F2-3C63-488A-B01F-E048319413E8}" srcOrd="0" destOrd="0" presId="urn:microsoft.com/office/officeart/2005/8/layout/pyramid2"/>
    <dgm:cxn modelId="{2690CE9A-64FF-4BB5-95AE-28375236B970}" type="presParOf" srcId="{68600801-77EE-4343-B113-70A2108EE538}" destId="{B9561A9C-0DFF-4029-B1F8-EEC7F9B775D8}" srcOrd="1" destOrd="0" presId="urn:microsoft.com/office/officeart/2005/8/layout/pyramid2"/>
    <dgm:cxn modelId="{D9D0C304-74BF-47DD-A9B9-F79F3EE732B9}" type="presParOf" srcId="{68600801-77EE-4343-B113-70A2108EE538}" destId="{68EAFFD1-A728-43F3-A6EE-0ECEC6A830E4}" srcOrd="2" destOrd="0" presId="urn:microsoft.com/office/officeart/2005/8/layout/pyramid2"/>
    <dgm:cxn modelId="{463B6381-D930-4A6D-9BA2-020763D8BA1E}" type="presParOf" srcId="{68600801-77EE-4343-B113-70A2108EE538}" destId="{62E28BCF-ADB1-41FA-8302-FDA5665603D5}" srcOrd="3" destOrd="0" presId="urn:microsoft.com/office/officeart/2005/8/layout/pyramid2"/>
    <dgm:cxn modelId="{A273F0B2-F6AB-4403-B404-9A32EB919A22}" type="presParOf" srcId="{68600801-77EE-4343-B113-70A2108EE538}" destId="{81963761-F073-47D5-9CC0-AAF20163A249}" srcOrd="4" destOrd="0" presId="urn:microsoft.com/office/officeart/2005/8/layout/pyramid2"/>
    <dgm:cxn modelId="{CD99E355-5AEE-4244-A85B-05A88061ABA5}" type="presParOf" srcId="{68600801-77EE-4343-B113-70A2108EE538}" destId="{BE8B850B-3FC8-4477-B4F8-10A110609649}" srcOrd="5" destOrd="0" presId="urn:microsoft.com/office/officeart/2005/8/layout/pyramid2"/>
    <dgm:cxn modelId="{0CD03686-90DF-4976-B4C3-70D273A720A5}" type="presParOf" srcId="{68600801-77EE-4343-B113-70A2108EE538}" destId="{989EAB57-91DE-4F58-82CD-A5C46D6C8CF2}" srcOrd="6" destOrd="0" presId="urn:microsoft.com/office/officeart/2005/8/layout/pyramid2"/>
    <dgm:cxn modelId="{E1BED537-0B5C-4378-88FB-CC221D9EC5A9}" type="presParOf" srcId="{68600801-77EE-4343-B113-70A2108EE538}" destId="{6CA539EA-D452-4F21-BBFB-0D628AE91289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744F0A-122E-4849-8372-5DEC904F3B63}">
      <dsp:nvSpPr>
        <dsp:cNvPr id="0" name=""/>
        <dsp:cNvSpPr/>
      </dsp:nvSpPr>
      <dsp:spPr>
        <a:xfrm rot="16200000">
          <a:off x="674370" y="-674370"/>
          <a:ext cx="2400300" cy="37490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Sprzedawca – magazynier </a:t>
          </a:r>
          <a:br>
            <a:rPr lang="pl-PL" sz="2400" kern="1200" dirty="0" smtClean="0"/>
          </a:br>
          <a:r>
            <a:rPr lang="pl-PL" sz="2400" kern="1200" dirty="0" smtClean="0"/>
            <a:t>z obsługą komputera i kasy    fiskalnej </a:t>
          </a:r>
          <a:endParaRPr lang="pl-PL" sz="2400" kern="1200" dirty="0"/>
        </a:p>
      </dsp:txBody>
      <dsp:txXfrm rot="16200000">
        <a:off x="974407" y="-974407"/>
        <a:ext cx="1800225" cy="3749040"/>
      </dsp:txXfrm>
    </dsp:sp>
    <dsp:sp modelId="{89C636EB-0BCF-4150-9DE2-058CC7303521}">
      <dsp:nvSpPr>
        <dsp:cNvPr id="0" name=""/>
        <dsp:cNvSpPr/>
      </dsp:nvSpPr>
      <dsp:spPr>
        <a:xfrm>
          <a:off x="3749040" y="0"/>
          <a:ext cx="3749040" cy="24003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Wytwarzanie i sprzedaż produktu regionalnego </a:t>
          </a:r>
          <a:endParaRPr lang="pl-PL" sz="2400" kern="1200" dirty="0"/>
        </a:p>
      </dsp:txBody>
      <dsp:txXfrm>
        <a:off x="3749040" y="0"/>
        <a:ext cx="3749040" cy="1800225"/>
      </dsp:txXfrm>
    </dsp:sp>
    <dsp:sp modelId="{0E8EC25A-78E5-4839-A1DC-91B562CDEAC3}">
      <dsp:nvSpPr>
        <dsp:cNvPr id="0" name=""/>
        <dsp:cNvSpPr/>
      </dsp:nvSpPr>
      <dsp:spPr>
        <a:xfrm rot="10800000">
          <a:off x="0" y="2400300"/>
          <a:ext cx="3749040" cy="24003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Manikiurzysta/tka z modułem ABC własnego biznesu </a:t>
          </a:r>
          <a:endParaRPr lang="pl-PL" sz="2400" kern="1200" dirty="0"/>
        </a:p>
      </dsp:txBody>
      <dsp:txXfrm rot="10800000">
        <a:off x="0" y="3000374"/>
        <a:ext cx="3749040" cy="1800225"/>
      </dsp:txXfrm>
    </dsp:sp>
    <dsp:sp modelId="{A6F883B0-A0F6-4CD0-9293-88985B3AA6A6}">
      <dsp:nvSpPr>
        <dsp:cNvPr id="0" name=""/>
        <dsp:cNvSpPr/>
      </dsp:nvSpPr>
      <dsp:spPr>
        <a:xfrm rot="5400000">
          <a:off x="4423410" y="1725930"/>
          <a:ext cx="2400300" cy="37490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Opiekun/</a:t>
          </a:r>
          <a:r>
            <a:rPr lang="pl-PL" sz="2400" kern="1200" dirty="0" err="1" smtClean="0"/>
            <a:t>ka</a:t>
          </a:r>
          <a:r>
            <a:rPr lang="pl-PL" sz="2400" kern="1200" dirty="0" smtClean="0"/>
            <a:t> w domu pomocy społecznej  </a:t>
          </a:r>
          <a:endParaRPr lang="pl-PL" sz="2400" kern="1200" dirty="0"/>
        </a:p>
      </dsp:txBody>
      <dsp:txXfrm rot="5400000">
        <a:off x="4723447" y="2025967"/>
        <a:ext cx="1800225" cy="3749040"/>
      </dsp:txXfrm>
    </dsp:sp>
    <dsp:sp modelId="{AB1C0B9C-80C6-4610-A85F-ED3A9B4060E2}">
      <dsp:nvSpPr>
        <dsp:cNvPr id="0" name=""/>
        <dsp:cNvSpPr/>
      </dsp:nvSpPr>
      <dsp:spPr>
        <a:xfrm>
          <a:off x="2279131" y="1481135"/>
          <a:ext cx="2796933" cy="1838329"/>
        </a:xfrm>
        <a:prstGeom prst="round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b="1" i="1" kern="1200" dirty="0" smtClean="0">
              <a:solidFill>
                <a:schemeClr val="accent4">
                  <a:lumMod val="75000"/>
                </a:schemeClr>
              </a:solidFill>
            </a:rPr>
            <a:t>Bezpłatne szkolenia:</a:t>
          </a:r>
          <a:endParaRPr lang="pl-PL" sz="40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2279131" y="1481135"/>
        <a:ext cx="2796933" cy="18383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A643D7-BFE7-4938-B26F-8738D541F50D}">
      <dsp:nvSpPr>
        <dsp:cNvPr id="0" name=""/>
        <dsp:cNvSpPr/>
      </dsp:nvSpPr>
      <dsp:spPr>
        <a:xfrm>
          <a:off x="-227060" y="0"/>
          <a:ext cx="6408735" cy="4608512"/>
        </a:xfrm>
        <a:prstGeom prst="triangle">
          <a:avLst/>
        </a:prstGeom>
        <a:gradFill flip="none" rotWithShape="1">
          <a:gsLst>
            <a:gs pos="42000">
              <a:srgbClr val="92D050">
                <a:alpha val="79000"/>
              </a:srgbClr>
            </a:gs>
            <a:gs pos="50000">
              <a:srgbClr val="92D050">
                <a:alpha val="67000"/>
              </a:srgbClr>
            </a:gs>
            <a:gs pos="100000">
              <a:srgbClr val="156B13"/>
            </a:gs>
          </a:gsLst>
          <a:lin ang="5400000" scaled="0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1A5F2-3C63-488A-B01F-E048319413E8}">
      <dsp:nvSpPr>
        <dsp:cNvPr id="0" name=""/>
        <dsp:cNvSpPr/>
      </dsp:nvSpPr>
      <dsp:spPr>
        <a:xfrm>
          <a:off x="3204371" y="462967"/>
          <a:ext cx="2527301" cy="6431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latin typeface="Book Antiqua" pitchFamily="18" charset="0"/>
            </a:rPr>
            <a:t>FORMULARZ ZGŁOSZENIOWY</a:t>
          </a:r>
          <a:endParaRPr lang="pl-PL" sz="1400" kern="1200" dirty="0"/>
        </a:p>
      </dsp:txBody>
      <dsp:txXfrm>
        <a:off x="3204371" y="462967"/>
        <a:ext cx="2527301" cy="643135"/>
      </dsp:txXfrm>
    </dsp:sp>
    <dsp:sp modelId="{68EAFFD1-A728-43F3-A6EE-0ECEC6A830E4}">
      <dsp:nvSpPr>
        <dsp:cNvPr id="0" name=""/>
        <dsp:cNvSpPr/>
      </dsp:nvSpPr>
      <dsp:spPr>
        <a:xfrm>
          <a:off x="2585243" y="1235567"/>
          <a:ext cx="3823468" cy="68487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latin typeface="Book Antiqua" pitchFamily="18" charset="0"/>
            </a:rPr>
            <a:t>REGULAMINU REKRUTACJI </a:t>
          </a:r>
          <a:br>
            <a:rPr lang="pl-PL" sz="1400" b="1" kern="1200" dirty="0" smtClean="0">
              <a:latin typeface="Book Antiqua" pitchFamily="18" charset="0"/>
            </a:rPr>
          </a:br>
          <a:r>
            <a:rPr lang="pl-PL" sz="1400" b="1" kern="1200" dirty="0" smtClean="0">
              <a:latin typeface="Book Antiqua" pitchFamily="18" charset="0"/>
            </a:rPr>
            <a:t>I UCZESTNICTWA W PROJEKCIE</a:t>
          </a:r>
          <a:endParaRPr lang="pl-PL" sz="1400" kern="1200" dirty="0"/>
        </a:p>
      </dsp:txBody>
      <dsp:txXfrm>
        <a:off x="2585243" y="1235567"/>
        <a:ext cx="3823468" cy="684873"/>
      </dsp:txXfrm>
    </dsp:sp>
    <dsp:sp modelId="{81963761-F073-47D5-9CC0-AAF20163A249}">
      <dsp:nvSpPr>
        <dsp:cNvPr id="0" name=""/>
        <dsp:cNvSpPr/>
      </dsp:nvSpPr>
      <dsp:spPr>
        <a:xfrm>
          <a:off x="2346510" y="2103760"/>
          <a:ext cx="4243022" cy="67049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>
              <a:latin typeface="Book Antiqua" pitchFamily="18" charset="0"/>
            </a:rPr>
            <a:t>OŚWIADCZENIE O WYRAŻENIU ZGODY </a:t>
          </a:r>
          <a:br>
            <a:rPr lang="pl-PL" sz="1400" b="1" kern="1200" dirty="0" smtClean="0">
              <a:latin typeface="Book Antiqua" pitchFamily="18" charset="0"/>
            </a:rPr>
          </a:br>
          <a:r>
            <a:rPr lang="pl-PL" sz="1400" b="1" kern="1200" dirty="0" smtClean="0">
              <a:latin typeface="Book Antiqua" pitchFamily="18" charset="0"/>
            </a:rPr>
            <a:t>NA PRZETWARZANIE DANYCH OSOBOWYCH</a:t>
          </a:r>
          <a:endParaRPr lang="pl-PL" sz="1400" kern="1200" dirty="0"/>
        </a:p>
      </dsp:txBody>
      <dsp:txXfrm>
        <a:off x="2346510" y="2103760"/>
        <a:ext cx="4243022" cy="670497"/>
      </dsp:txXfrm>
    </dsp:sp>
    <dsp:sp modelId="{989EAB57-91DE-4F58-82CD-A5C46D6C8CF2}">
      <dsp:nvSpPr>
        <dsp:cNvPr id="0" name=""/>
        <dsp:cNvSpPr/>
      </dsp:nvSpPr>
      <dsp:spPr>
        <a:xfrm>
          <a:off x="2277613" y="2920640"/>
          <a:ext cx="4349603" cy="105850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75000"/>
            </a:schemeClr>
          </a:solidFill>
          <a:prstDash val="solid"/>
        </a:ln>
        <a:effectLst>
          <a:outerShdw blurRad="50800" dist="50800" dir="5400000" algn="ctr" rotWithShape="0">
            <a:schemeClr val="accent2">
              <a:lumMod val="75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1400" b="1" kern="1200" dirty="0" smtClean="0">
              <a:latin typeface="Book Antiqua" pitchFamily="18" charset="0"/>
            </a:rPr>
            <a:t>DOKUMENTY POTWIERDZAJĄCE SPEŁNIENIE KRYTERIÓW FORMALNYCH UCZESTNICTWA W PROJEKCIE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900" b="1" kern="1200" dirty="0" smtClean="0">
              <a:latin typeface="Book Antiqua" pitchFamily="18" charset="0"/>
            </a:rPr>
            <a:t>(dowód osobisty, zaświadczenie z KRUS, oświadczenie o zamiarze podjęcia zatrudnienia w obszarach niezwiązanych z działalnością rolniczą).</a:t>
          </a:r>
          <a:endParaRPr lang="pl-PL" sz="900" kern="1200" dirty="0"/>
        </a:p>
      </dsp:txBody>
      <dsp:txXfrm>
        <a:off x="2277613" y="2920640"/>
        <a:ext cx="4349603" cy="1058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9361CC-D01E-4535-8F91-846A653BBA87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38FB97D-8B4D-4A75-B268-2F337A3F710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1741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D0A04-2D54-428A-9DA9-D946A3068EA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Elipsa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6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2444A0-E0EC-4198-A05F-79F105F2C46A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7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200167-EF5A-41AD-B2C3-322B82FC59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F0E51-2C7F-4556-B878-501744C1B020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A5151-AB95-4009-9D2E-E2EC7B4BDAC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C3A1C-03DE-4B27-A8AA-41E2CB28E3D9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289D4-1A04-4013-97D6-0960B4A79F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21653-F5BA-427D-99E6-F83092DB1D82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BDB7-33C9-4A35-9AA1-8B9204E06E9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ostokąt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Elipsa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Elipsa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6ADEB3-CDFA-4553-B05E-F10A9C9ADD15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5C585C-E688-413C-8DA7-2FB7CAE5F39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0AB3-902B-4AB2-AF11-3F2DAF57C1BC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6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63758-2393-4536-9089-0B55B97636F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626C18-A1DA-44E1-9F70-52BE7D2A375A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226808-51AD-4B15-B93C-8487A611E07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863AC-A894-422A-A375-DBC5D5D7E775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4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5345F-8605-438F-A0ED-260C9AE8364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rostokąt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5D19B0-1C3A-4486-94E0-BFAEE3EAC1FF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C0C229-A6B3-4C05-BE14-66748F8206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4AA4F1-376C-434E-89B3-D1F3986E1FA3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D361B1-C721-4160-919D-042056290B9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Schemat blokowy: proce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chemat blokowy: proce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59022B-E84A-4CAA-8324-14E6FB43907D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9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457C71-2626-44C1-924F-E4E33FB025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Elipsa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Prostokąt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84D0E8C-06AB-4D36-96EC-0AEE8E988A64}" type="datetimeFigureOut">
              <a:rPr lang="pl-PL"/>
              <a:pPr>
                <a:defRPr/>
              </a:pPr>
              <a:t>2011-06-20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C17BABB0-4DBB-4101-B4DA-EEBE8C11BEB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1" r:id="rId2"/>
    <p:sldLayoutId id="2147483797" r:id="rId3"/>
    <p:sldLayoutId id="2147483792" r:id="rId4"/>
    <p:sldLayoutId id="2147483798" r:id="rId5"/>
    <p:sldLayoutId id="2147483793" r:id="rId6"/>
    <p:sldLayoutId id="2147483799" r:id="rId7"/>
    <p:sldLayoutId id="2147483800" r:id="rId8"/>
    <p:sldLayoutId id="2147483801" r:id="rId9"/>
    <p:sldLayoutId id="2147483794" r:id="rId10"/>
    <p:sldLayoutId id="2147483795" r:id="rId11"/>
  </p:sldLayoutIdLst>
  <p:transition spd="med">
    <p:dissolve/>
    <p:sndAc>
      <p:stSnd>
        <p:snd r:embed="rId13" name="chimes.wav"/>
      </p:stSnd>
    </p:sndAc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acjaq.org.pl/" TargetMode="External"/><Relationship Id="rId2" Type="http://schemas.openxmlformats.org/officeDocument/2006/relationships/hyperlink" Target="mailto:biuro@fundacjaq.org.p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1476375" y="1628775"/>
            <a:ext cx="7499350" cy="8683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r>
              <a:rPr lang="pl-PL" dirty="0" smtClean="0">
                <a:solidFill>
                  <a:schemeClr val="accent2"/>
                </a:solidFill>
              </a:rPr>
              <a:t> </a:t>
            </a:r>
            <a:endParaRPr lang="pl-PL" dirty="0">
              <a:solidFill>
                <a:schemeClr val="accent2"/>
              </a:solidFill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258888" y="2636838"/>
            <a:ext cx="7499350" cy="3887787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8800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Nowa szansa  - lepsze jutro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1200" i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 </a:t>
            </a:r>
            <a:endParaRPr lang="pl-PL" sz="1200" i="1" dirty="0">
              <a:solidFill>
                <a:schemeClr val="accent4">
                  <a:lumMod val="7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8196" name="Obraz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580548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Obraz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515778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Obraz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913" y="5013325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9161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Obraz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9161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Obraz 8" descr="znak_KAPITAL_LUDZK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0"/>
            <a:ext cx="2881312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5" descr="UE+EFS_L-k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5463" y="404813"/>
            <a:ext cx="172402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pole tekstowe 15"/>
          <p:cNvSpPr txBox="1">
            <a:spLocks noChangeArrowheads="1"/>
          </p:cNvSpPr>
          <p:nvPr/>
        </p:nvSpPr>
        <p:spPr bwMode="auto">
          <a:xfrm>
            <a:off x="2843213" y="908050"/>
            <a:ext cx="44656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000" b="1"/>
              <a:t>P</a:t>
            </a:r>
            <a:r>
              <a:rPr lang="pl-PL" sz="1000" b="1">
                <a:latin typeface="Times New Roman" pitchFamily="18" charset="0"/>
                <a:cs typeface="Times New Roman" pitchFamily="18" charset="0"/>
              </a:rPr>
              <a:t>rojekt współfinansowany ze środków Unii Europejskiej </a:t>
            </a:r>
            <a:br>
              <a:rPr lang="pl-PL" sz="1000" b="1">
                <a:latin typeface="Times New Roman" pitchFamily="18" charset="0"/>
                <a:cs typeface="Times New Roman" pitchFamily="18" charset="0"/>
              </a:rPr>
            </a:br>
            <a:r>
              <a:rPr lang="pl-PL" sz="1000" b="1">
                <a:latin typeface="Times New Roman" pitchFamily="18" charset="0"/>
                <a:cs typeface="Times New Roman" pitchFamily="18" charset="0"/>
              </a:rPr>
              <a:t>w ramach Europejskiego Funduszu Społecznego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WSPARCIE W RAMACH PROJEKTU OBEJMUJE: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dirty="0" smtClean="0">
                <a:latin typeface="Book Antiqua" pitchFamily="18" charset="0"/>
              </a:rPr>
              <a:t>Poradnictwo psychologiczno – zawodowe (4 godz./1 osoba)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endParaRPr lang="pl-PL" dirty="0" smtClean="0">
              <a:latin typeface="Book Antiqua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dirty="0" smtClean="0">
                <a:latin typeface="Book Antiqua" pitchFamily="18" charset="0"/>
              </a:rPr>
              <a:t>Szkolenie zawodowe (120 godz./grupa) – prowadzone w 8 edycjach z 4 zakresów tematycznych.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endParaRPr lang="pl-PL" b="1" dirty="0" smtClean="0">
              <a:latin typeface="Book Antiqua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endParaRPr lang="pl-PL" b="1" dirty="0">
              <a:solidFill>
                <a:schemeClr val="accent4">
                  <a:lumMod val="7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13316" name="Obraz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25654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Obraz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4149725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6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1187624" y="1484784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6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8888" y="1628775"/>
            <a:ext cx="7499350" cy="5040313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ZORGANIZUJEMY:</a:t>
            </a:r>
          </a:p>
          <a:p>
            <a:pPr marL="886968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pl-PL" sz="3200" dirty="0" smtClean="0">
                <a:latin typeface="Book Antiqua" pitchFamily="18" charset="0"/>
              </a:rPr>
              <a:t>8 grup szkoleniowych (15 osób)  </a:t>
            </a:r>
          </a:p>
          <a:p>
            <a:pPr marL="886968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pl-PL" sz="3200" dirty="0" smtClean="0">
                <a:latin typeface="Book Antiqua" pitchFamily="18" charset="0"/>
              </a:rPr>
              <a:t>Miejsca realizacji szkoleń: </a:t>
            </a: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pl-PL" sz="2800" dirty="0" smtClean="0">
                <a:latin typeface="Book Antiqua" pitchFamily="18" charset="0"/>
              </a:rPr>
              <a:t>Lublin</a:t>
            </a: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pl-PL" sz="2800" dirty="0" smtClean="0">
                <a:latin typeface="Book Antiqua" pitchFamily="18" charset="0"/>
              </a:rPr>
              <a:t>Zamość </a:t>
            </a: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pl-PL" sz="2800" dirty="0" smtClean="0">
                <a:latin typeface="Book Antiqua" pitchFamily="18" charset="0"/>
              </a:rPr>
              <a:t>Chełm</a:t>
            </a: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r>
              <a:rPr lang="pl-PL" sz="2800" dirty="0" smtClean="0">
                <a:latin typeface="Book Antiqua" pitchFamily="18" charset="0"/>
              </a:rPr>
              <a:t>inna miejscowość, na terenie której zgłosi się wystarczająca ilość osób chętnych do udziału w projekcie. </a:t>
            </a: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"/>
              <a:defRPr/>
            </a:pPr>
            <a:endParaRPr lang="pl-PL" sz="2800" dirty="0" smtClean="0">
              <a:latin typeface="Book Antiqua" pitchFamily="18" charset="0"/>
            </a:endParaRPr>
          </a:p>
          <a:p>
            <a:pPr marL="1298448" lvl="4" indent="-182880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None/>
              <a:defRPr/>
            </a:pPr>
            <a:endParaRPr lang="pl-PL" sz="2800" dirty="0" smtClean="0">
              <a:latin typeface="Book Antiqua" pitchFamily="18" charset="0"/>
            </a:endParaRPr>
          </a:p>
        </p:txBody>
      </p:sp>
      <p:pic>
        <p:nvPicPr>
          <p:cNvPr id="15364" name="Obraz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7002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Obraz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17002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WARUNKI UDZIAŁU W PROJEKCIE: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posiadanie statusu rolnika ubezpieczonego w KRUS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lub jego domownika, z wyłączeniem emerytów          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i osób zarejestrowanych jako bezrobotne,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mieszkanie w gminie wiejskiej, wiejsko – miejskiej        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i mieście do 25 tys. mieszkańców na terenie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województwa lubelskiego,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gotowość podjęcia zatrudnienia w obszarach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2400" dirty="0" smtClean="0">
                <a:latin typeface="Book Antiqua" pitchFamily="18" charset="0"/>
              </a:rPr>
              <a:t>niezwiązanych z działalnością rolniczą .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pl-PL" dirty="0" smtClean="0">
              <a:latin typeface="Book Antiqua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pl-PL" dirty="0"/>
          </a:p>
        </p:txBody>
      </p:sp>
      <p:pic>
        <p:nvPicPr>
          <p:cNvPr id="16388" name="Obraz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060575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Obraz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335756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Obraz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47244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907704" y="2060848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350" y="188913"/>
            <a:ext cx="7499350" cy="927100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350" y="981075"/>
            <a:ext cx="7499350" cy="493395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PONADTO: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1800" dirty="0" smtClean="0">
                <a:latin typeface="Book Antiqua" pitchFamily="18" charset="0"/>
              </a:rPr>
              <a:t>O wstępnym zakwalifikowaniu osoby do udziału w projekcie decyduje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1800" dirty="0" smtClean="0">
                <a:latin typeface="Book Antiqua" pitchFamily="18" charset="0"/>
              </a:rPr>
              <a:t>data złożenia pełnego i podpisanego/opatrzonego data kompletu 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pl-PL" sz="1800" dirty="0" smtClean="0">
                <a:latin typeface="Book Antiqua" pitchFamily="18" charset="0"/>
              </a:rPr>
              <a:t>dokumentów, tj.: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pl-PL" sz="1800" dirty="0" smtClean="0">
              <a:latin typeface="Book Antiqua" pitchFamily="18" charset="0"/>
            </a:endParaRPr>
          </a:p>
        </p:txBody>
      </p:sp>
      <p:sp>
        <p:nvSpPr>
          <p:cNvPr id="17413" name="pole tekstowe 5"/>
          <p:cNvSpPr txBox="1">
            <a:spLocks noChangeArrowheads="1"/>
          </p:cNvSpPr>
          <p:nvPr/>
        </p:nvSpPr>
        <p:spPr bwMode="auto">
          <a:xfrm rot="18309370" flipH="1">
            <a:off x="1074738" y="4378325"/>
            <a:ext cx="4637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>
                <a:solidFill>
                  <a:schemeClr val="bg1"/>
                </a:solidFill>
                <a:latin typeface="Britannic Bold" pitchFamily="34" charset="0"/>
              </a:rPr>
              <a:t>CZŁOWIEK – NAJLEPSZA INWESTYCJA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254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100" y="1357313"/>
            <a:ext cx="7499350" cy="4891087"/>
          </a:xfrm>
        </p:spPr>
        <p:txBody>
          <a:bodyPr>
            <a:normAutofit fontScale="92500"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DODATKOWO ZAPEWNIAMY: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zaświadczenia o ukończeniu kursu (zgodne z rozporządzeniem </a:t>
            </a:r>
            <a:r>
              <a:rPr lang="pl-PL" sz="2800" dirty="0" err="1" smtClean="0">
                <a:latin typeface="Book Antiqua" pitchFamily="18" charset="0"/>
              </a:rPr>
              <a:t>MEiN</a:t>
            </a:r>
            <a:r>
              <a:rPr lang="pl-PL" sz="2800" dirty="0" smtClean="0">
                <a:latin typeface="Book Antiqua" pitchFamily="18" charset="0"/>
              </a:rPr>
              <a:t> </a:t>
            </a:r>
            <a:br>
              <a:rPr lang="pl-PL" sz="2800" dirty="0" smtClean="0">
                <a:latin typeface="Book Antiqua" pitchFamily="18" charset="0"/>
              </a:rPr>
            </a:br>
            <a:r>
              <a:rPr lang="pl-PL" sz="2800" dirty="0" smtClean="0">
                <a:latin typeface="Book Antiqua" pitchFamily="18" charset="0"/>
              </a:rPr>
              <a:t>z 3.02.2006 r.) 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wyżywienie 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zwrot kosztów </a:t>
            </a:r>
            <a:r>
              <a:rPr lang="pl-PL" sz="2800" dirty="0" smtClean="0">
                <a:latin typeface="Book Antiqua" pitchFamily="18" charset="0"/>
              </a:rPr>
              <a:t>dojazdu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u</a:t>
            </a:r>
            <a:r>
              <a:rPr lang="pl-PL" sz="2800" dirty="0" smtClean="0">
                <a:latin typeface="Book Antiqua" pitchFamily="18" charset="0"/>
              </a:rPr>
              <a:t>bezpieczenie na czas trwania szkolenia</a:t>
            </a:r>
            <a:endParaRPr lang="pl-PL" sz="2800" dirty="0" smtClean="0">
              <a:latin typeface="Book Antiqua" pitchFamily="18" charset="0"/>
            </a:endParaRP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podręczniki i materiały szkoleniowe 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profesjonalną kadrę wykładowców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smtClean="0">
                <a:latin typeface="Book Antiqua" pitchFamily="18" charset="0"/>
              </a:rPr>
              <a:t>miejsce i godziny zajęć dostosowane </a:t>
            </a:r>
            <a:br>
              <a:rPr lang="pl-PL" sz="2800" dirty="0" smtClean="0">
                <a:latin typeface="Book Antiqua" pitchFamily="18" charset="0"/>
              </a:rPr>
            </a:br>
            <a:r>
              <a:rPr lang="pl-PL" sz="2800" dirty="0" smtClean="0">
                <a:latin typeface="Book Antiqua" pitchFamily="18" charset="0"/>
              </a:rPr>
              <a:t>do potrzeb grupy</a:t>
            </a:r>
            <a:endParaRPr lang="pl-PL" sz="2800" dirty="0">
              <a:latin typeface="Book Antiqua" pitchFamily="18" charset="0"/>
            </a:endParaRPr>
          </a:p>
        </p:txBody>
      </p:sp>
      <p:pic>
        <p:nvPicPr>
          <p:cNvPr id="18436" name="Obraz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134143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Obraz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34143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/>
          </a:p>
        </p:txBody>
      </p:sp>
      <p:sp>
        <p:nvSpPr>
          <p:cNvPr id="19459" name="Symbol zastępczy zawartości 2"/>
          <p:cNvSpPr>
            <a:spLocks noGrp="1"/>
          </p:cNvSpPr>
          <p:nvPr>
            <p:ph idx="1"/>
          </p:nvPr>
        </p:nvSpPr>
        <p:spPr>
          <a:xfrm>
            <a:off x="1403350" y="1484313"/>
            <a:ext cx="7499350" cy="4800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pl-PL" sz="4000" smtClean="0">
              <a:latin typeface="Book Antiqua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pl-PL" sz="4000" smtClean="0">
                <a:latin typeface="Book Antiqua" pitchFamily="18" charset="0"/>
              </a:rPr>
              <a:t>Udział osób w projekcie jest </a:t>
            </a:r>
          </a:p>
          <a:p>
            <a:pPr algn="ctr" eaLnBrk="1" hangingPunct="1">
              <a:buFont typeface="Wingdings 2" pitchFamily="18" charset="2"/>
              <a:buNone/>
            </a:pPr>
            <a:endParaRPr lang="pl-PL" sz="1400" smtClean="0">
              <a:latin typeface="Book Antiqua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pl-PL" sz="4000" smtClean="0">
                <a:latin typeface="Book Antiqua" pitchFamily="18" charset="0"/>
              </a:rPr>
              <a:t>BEZPŁATNY</a:t>
            </a:r>
          </a:p>
        </p:txBody>
      </p:sp>
      <p:pic>
        <p:nvPicPr>
          <p:cNvPr id="19460" name="Obraz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42926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Obraz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42926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Obraz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429260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582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100" y="1500188"/>
            <a:ext cx="7499350" cy="4748212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3600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KONTAKT: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Fundacja Q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ul. Wieniawska 6/26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20-071 Lublin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Tel. 81 440 32 98/99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Kom. 500 162 454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smtClean="0">
                <a:latin typeface="Book Antiqua" pitchFamily="18" charset="0"/>
              </a:rPr>
              <a:t>E-mail: </a:t>
            </a:r>
            <a:r>
              <a:rPr lang="pl-PL" sz="2800" dirty="0" err="1" smtClean="0">
                <a:latin typeface="Book Antiqua" pitchFamily="18" charset="0"/>
                <a:hlinkClick r:id="rId2"/>
              </a:rPr>
              <a:t>biuro@fundacjaq.org.pl</a:t>
            </a:r>
            <a:endParaRPr lang="pl-PL" sz="2800" dirty="0" smtClean="0">
              <a:latin typeface="Book Antiqua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2800" dirty="0" err="1" smtClean="0">
                <a:latin typeface="Book Antiqua" pitchFamily="18" charset="0"/>
                <a:hlinkClick r:id="rId3"/>
              </a:rPr>
              <a:t>www.fundacjaq.org.pl</a:t>
            </a:r>
            <a:r>
              <a:rPr lang="pl-PL" sz="2800" dirty="0" smtClean="0">
                <a:latin typeface="Book Antiqua" pitchFamily="18" charset="0"/>
              </a:rPr>
              <a:t> </a:t>
            </a:r>
          </a:p>
        </p:txBody>
      </p:sp>
      <p:pic>
        <p:nvPicPr>
          <p:cNvPr id="20484" name="Obraz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335756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Obraz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63" y="521493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Obraz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2714625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Obraz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3" y="42148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Obraz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750" y="321468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Obraz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13" y="564356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Obraz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50" y="464343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Obraz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25" y="507206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Obraz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428625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Obraz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2438" y="542925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9632" y="1556792"/>
            <a:ext cx="7499350" cy="1872208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Franklin Gothic Heavy" pitchFamily="34" charset="0"/>
              </a:rPr>
              <a:t>ZAPRASZAMY DO SKORZYSTANIA </a:t>
            </a:r>
            <a:b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Franklin Gothic Heavy" pitchFamily="34" charset="0"/>
              </a:rPr>
            </a:b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Franklin Gothic Heavy" pitchFamily="34" charset="0"/>
              </a:rPr>
              <a:t>Z NASZEJ OFERTY SZKOLENIOWEJ</a:t>
            </a:r>
            <a:endParaRPr lang="pl-PL" b="1" dirty="0">
              <a:solidFill>
                <a:schemeClr val="accent5">
                  <a:lumMod val="75000"/>
                </a:schemeClr>
              </a:solidFill>
              <a:latin typeface="Franklin Gothic Heavy" pitchFamily="34" charset="0"/>
            </a:endParaRPr>
          </a:p>
        </p:txBody>
      </p:sp>
      <p:pic>
        <p:nvPicPr>
          <p:cNvPr id="1026" name="Picture 2" descr="C:\Documents and Settings\Paulinka\Pulpit\szkolenia_ofirm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212976"/>
            <a:ext cx="6480720" cy="3168352"/>
          </a:xfrm>
          <a:prstGeom prst="rect">
            <a:avLst/>
          </a:prstGeom>
          <a:noFill/>
          <a:effectLst>
            <a:glow rad="228600">
              <a:srgbClr val="FFFFFF">
                <a:alpha val="0"/>
              </a:srgbClr>
            </a:glow>
            <a:outerShdw blurRad="50800" dist="50800" dir="5400000" algn="ctr" rotWithShape="0">
              <a:schemeClr val="bg1"/>
            </a:outerShdw>
            <a:softEdge rad="317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Obraz 8" descr="znak_KAPITAL_LUDZ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0"/>
            <a:ext cx="287972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350" y="765175"/>
            <a:ext cx="7499350" cy="6381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l-PL" sz="1000" b="1" dirty="0" smtClean="0">
                <a:solidFill>
                  <a:schemeClr val="tx1"/>
                </a:solidFill>
              </a:rPr>
              <a:t> </a:t>
            </a:r>
            <a:br>
              <a:rPr lang="pl-PL" sz="1000" b="1" dirty="0" smtClean="0">
                <a:solidFill>
                  <a:schemeClr val="tx1"/>
                </a:solidFill>
              </a:rPr>
            </a:br>
            <a:r>
              <a:rPr lang="pl-PL" sz="1000" b="1" dirty="0" smtClean="0">
                <a:solidFill>
                  <a:schemeClr val="tx1"/>
                </a:solidFill>
              </a:rPr>
              <a:t/>
            </a:r>
            <a:br>
              <a:rPr lang="pl-PL" sz="1000" b="1" dirty="0" smtClean="0">
                <a:solidFill>
                  <a:schemeClr val="tx1"/>
                </a:solidFill>
              </a:rPr>
            </a:br>
            <a:r>
              <a:rPr lang="pl-PL" sz="1000" b="1" dirty="0" smtClean="0">
                <a:solidFill>
                  <a:schemeClr val="tx1"/>
                </a:solidFill>
              </a:rPr>
              <a:t/>
            </a:r>
            <a:br>
              <a:rPr lang="pl-PL" sz="1000" b="1" dirty="0" smtClean="0">
                <a:solidFill>
                  <a:schemeClr val="tx1"/>
                </a:solidFill>
              </a:rPr>
            </a:br>
            <a:r>
              <a:rPr lang="pl-PL" sz="1000" b="1" dirty="0" smtClean="0">
                <a:solidFill>
                  <a:schemeClr val="tx1"/>
                </a:solidFill>
              </a:rPr>
              <a:t/>
            </a:r>
            <a:br>
              <a:rPr lang="pl-PL" sz="1000" b="1" dirty="0" smtClean="0">
                <a:solidFill>
                  <a:schemeClr val="tx1"/>
                </a:solidFill>
              </a:rPr>
            </a:br>
            <a:r>
              <a:rPr lang="pl-PL" sz="1000" b="1" dirty="0" smtClean="0">
                <a:solidFill>
                  <a:schemeClr val="tx1"/>
                </a:solidFill>
              </a:rPr>
              <a:t/>
            </a:r>
            <a:br>
              <a:rPr lang="pl-PL" sz="1000" b="1" dirty="0" smtClean="0">
                <a:solidFill>
                  <a:schemeClr val="tx1"/>
                </a:solidFill>
              </a:rPr>
            </a:br>
            <a: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Projekt</a:t>
            </a:r>
            <a:r>
              <a:rPr lang="pl-PL" sz="1100" b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współfinansowany ze środków Unii Europejskiej </a:t>
            </a:r>
            <a:b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pl-PL" sz="11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 ramach Europejskiego Funduszu Społecznego</a:t>
            </a:r>
            <a:r>
              <a:rPr lang="pl-PL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400" b="1" dirty="0" smtClean="0">
                <a:latin typeface="Times New Roman" pitchFamily="18" charset="0"/>
                <a:cs typeface="Times New Roman" pitchFamily="18" charset="0"/>
              </a:rPr>
            </a:br>
            <a:endParaRPr lang="pl-PL" dirty="0"/>
          </a:p>
        </p:txBody>
      </p:sp>
      <p:sp>
        <p:nvSpPr>
          <p:cNvPr id="21508" name="Symbol zastępczy zawartości 2"/>
          <p:cNvSpPr>
            <a:spLocks noGrp="1"/>
          </p:cNvSpPr>
          <p:nvPr>
            <p:ph idx="1"/>
          </p:nvPr>
        </p:nvSpPr>
        <p:spPr>
          <a:xfrm>
            <a:off x="1403350" y="2852738"/>
            <a:ext cx="7499350" cy="13684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z="4800" dirty="0" smtClean="0">
                <a:latin typeface="Franklin Gothic Heavy" pitchFamily="34" charset="0"/>
              </a:rPr>
              <a:t>DZIĘKUJĘ ZA UWAGĘ</a:t>
            </a:r>
          </a:p>
        </p:txBody>
      </p:sp>
      <p:pic>
        <p:nvPicPr>
          <p:cNvPr id="21509" name="Picture 15" descr="UE+EFS_L-k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404813"/>
            <a:ext cx="172402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r>
              <a:rPr lang="pl-PL" dirty="0" smtClean="0">
                <a:solidFill>
                  <a:srgbClr val="F1B00F"/>
                </a:solidFill>
              </a:rPr>
              <a:t> </a:t>
            </a:r>
            <a:endParaRPr lang="pl-PL" dirty="0">
              <a:solidFill>
                <a:srgbClr val="F1B00F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447800"/>
            <a:ext cx="7776864" cy="4800600"/>
          </a:xfrm>
        </p:spPr>
        <p:txBody>
          <a:bodyPr/>
          <a:lstStyle/>
          <a:p>
            <a:pPr algn="ctr">
              <a:buNone/>
            </a:pPr>
            <a:endParaRPr lang="pl-PL" dirty="0" smtClean="0">
              <a:solidFill>
                <a:schemeClr val="accent5">
                  <a:lumMod val="75000"/>
                </a:schemeClr>
              </a:solidFill>
              <a:latin typeface="Book Antiqua" pitchFamily="18" charset="0"/>
            </a:endParaRPr>
          </a:p>
          <a:p>
            <a:pPr algn="ctr">
              <a:buNone/>
            </a:pP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Fundacja Q prowadzi działalność </a:t>
            </a:r>
          </a:p>
          <a:p>
            <a:pPr algn="ctr">
              <a:buNone/>
            </a:pP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od 2007 r. </a:t>
            </a:r>
          </a:p>
          <a:p>
            <a:pPr>
              <a:buNone/>
            </a:pPr>
            <a:endParaRPr lang="pl-PL" sz="2400" dirty="0" smtClean="0">
              <a:latin typeface="Book Antiqua" pitchFamily="18" charset="0"/>
            </a:endParaRPr>
          </a:p>
          <a:p>
            <a:pPr>
              <a:buNone/>
            </a:pPr>
            <a:endParaRPr lang="pl-PL" sz="1000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pl-PL" sz="2400" dirty="0" smtClean="0"/>
              <a:t>	</a:t>
            </a:r>
            <a:r>
              <a:rPr lang="pl-PL" sz="2200" b="1" dirty="0" smtClean="0">
                <a:latin typeface="Book Antiqua" pitchFamily="18" charset="0"/>
              </a:rPr>
              <a:t>Niepubliczna Placówka Kształcenia Ustawicznego "Q" w Lublinie znajduje się w ewidencji szkół i placówek niepublicznych Miasta Lublin od dnia 22 sierpnia 2008 roku, numer ewidencyjny 355/P/N.</a:t>
            </a:r>
          </a:p>
          <a:p>
            <a:pPr>
              <a:buNone/>
            </a:pPr>
            <a:r>
              <a:rPr lang="pl-PL" sz="2200" b="1" dirty="0" smtClean="0">
                <a:latin typeface="Book Antiqua" pitchFamily="18" charset="0"/>
              </a:rPr>
              <a:t>	</a:t>
            </a:r>
          </a:p>
          <a:p>
            <a:pPr algn="ctr">
              <a:buNone/>
            </a:pPr>
            <a:endParaRPr lang="pl-PL" i="1" dirty="0" smtClean="0">
              <a:latin typeface="Book Antiqua" pitchFamily="18" charset="0"/>
            </a:endParaRPr>
          </a:p>
          <a:p>
            <a:pPr algn="ctr">
              <a:buNone/>
            </a:pPr>
            <a:endParaRPr lang="pl-PL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78098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268760"/>
            <a:ext cx="7429552" cy="4800600"/>
          </a:xfrm>
        </p:spPr>
        <p:txBody>
          <a:bodyPr/>
          <a:lstStyle/>
          <a:p>
            <a:pPr>
              <a:buNone/>
            </a:pPr>
            <a:r>
              <a:rPr lang="pl-PL" dirty="0" smtClean="0">
                <a:latin typeface="Book Antiqua" pitchFamily="18" charset="0"/>
              </a:rPr>
              <a:t>	</a:t>
            </a:r>
          </a:p>
          <a:p>
            <a:pPr algn="ctr">
              <a:buNone/>
            </a:pPr>
            <a:r>
              <a:rPr lang="pl-PL" dirty="0" smtClean="0">
                <a:latin typeface="Book Antiqua" pitchFamily="18" charset="0"/>
              </a:rPr>
              <a:t>Placówka prowadzi działalność polegającą na </a:t>
            </a:r>
            <a:r>
              <a:rPr lang="pl-PL" dirty="0" smtClean="0">
                <a:latin typeface="Book Antiqua" pitchFamily="18" charset="0"/>
              </a:rPr>
              <a:t>organizowaniu: </a:t>
            </a:r>
            <a:endParaRPr lang="pl-PL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dirty="0" smtClean="0">
                <a:latin typeface="Book Antiqua" pitchFamily="18" charset="0"/>
              </a:rPr>
              <a:t>		kursów </a:t>
            </a:r>
          </a:p>
          <a:p>
            <a:pPr>
              <a:lnSpc>
                <a:spcPct val="150000"/>
              </a:lnSpc>
              <a:buNone/>
            </a:pPr>
            <a:r>
              <a:rPr lang="pl-PL" dirty="0" smtClean="0">
                <a:latin typeface="Book Antiqua" pitchFamily="18" charset="0"/>
              </a:rPr>
              <a:t>		seminariów</a:t>
            </a:r>
          </a:p>
          <a:p>
            <a:pPr>
              <a:lnSpc>
                <a:spcPct val="150000"/>
              </a:lnSpc>
              <a:buNone/>
            </a:pPr>
            <a:r>
              <a:rPr lang="pl-PL" dirty="0" smtClean="0">
                <a:latin typeface="Book Antiqua" pitchFamily="18" charset="0"/>
              </a:rPr>
              <a:t>		innych form </a:t>
            </a:r>
            <a:r>
              <a:rPr lang="pl-PL" dirty="0" smtClean="0">
                <a:latin typeface="Book Antiqua" pitchFamily="18" charset="0"/>
              </a:rPr>
              <a:t>oświatowych</a:t>
            </a:r>
            <a:endParaRPr lang="pl-PL" dirty="0"/>
          </a:p>
        </p:txBody>
      </p:sp>
      <p:pic>
        <p:nvPicPr>
          <p:cNvPr id="4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14096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005064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9715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728" y="1071546"/>
            <a:ext cx="7499350" cy="5286412"/>
          </a:xfrm>
        </p:spPr>
        <p:txBody>
          <a:bodyPr/>
          <a:lstStyle/>
          <a:p>
            <a:pPr algn="ctr">
              <a:buNone/>
            </a:pPr>
            <a:r>
              <a:rPr lang="pl-PL" sz="2600" dirty="0" smtClean="0">
                <a:latin typeface="Book Antiqua" pitchFamily="18" charset="0"/>
              </a:rPr>
              <a:t>Do dnia 21.06.2011 </a:t>
            </a:r>
            <a:r>
              <a:rPr lang="pl-PL" sz="2600" dirty="0" smtClean="0">
                <a:latin typeface="Book Antiqua" pitchFamily="18" charset="0"/>
              </a:rPr>
              <a:t>r. zrealizowane </a:t>
            </a:r>
            <a:r>
              <a:rPr lang="pl-PL" sz="2600" dirty="0" smtClean="0">
                <a:latin typeface="Book Antiqua" pitchFamily="18" charset="0"/>
              </a:rPr>
              <a:t>zostały następujące projekty: </a:t>
            </a:r>
          </a:p>
          <a:p>
            <a:pPr algn="just">
              <a:buNone/>
            </a:pPr>
            <a:r>
              <a:rPr lang="pl-PL" sz="1800" dirty="0" smtClean="0"/>
              <a:t>	</a:t>
            </a:r>
            <a:r>
              <a:rPr lang="pl-PL" sz="1800" dirty="0" smtClean="0">
                <a:latin typeface="Book Antiqua" pitchFamily="18" charset="0"/>
              </a:rPr>
              <a:t>Księgowość dla 50+ </a:t>
            </a:r>
            <a:r>
              <a:rPr lang="pl-PL" sz="1800" dirty="0" smtClean="0">
                <a:latin typeface="Book Antiqua" pitchFamily="18" charset="0"/>
              </a:rPr>
              <a:t>(woj. </a:t>
            </a:r>
            <a:r>
              <a:rPr lang="pl-PL" sz="1800" dirty="0" smtClean="0">
                <a:latin typeface="Book Antiqua" pitchFamily="18" charset="0"/>
              </a:rPr>
              <a:t>l</a:t>
            </a:r>
            <a:r>
              <a:rPr lang="pl-PL" sz="1800" dirty="0" smtClean="0">
                <a:latin typeface="Book Antiqua" pitchFamily="18" charset="0"/>
              </a:rPr>
              <a:t>ubelskie)</a:t>
            </a:r>
            <a:endParaRPr lang="pl-PL" sz="18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     </a:t>
            </a:r>
            <a:r>
              <a:rPr lang="pl-PL" sz="1400" dirty="0" err="1" smtClean="0">
                <a:latin typeface="Book Antiqua" pitchFamily="18" charset="0"/>
              </a:rPr>
              <a:t>P</a:t>
            </a:r>
            <a:r>
              <a:rPr lang="pl-PL" sz="1400" dirty="0" err="1" smtClean="0">
                <a:latin typeface="Book Antiqua" pitchFamily="18" charset="0"/>
              </a:rPr>
              <a:t>oddziałanie</a:t>
            </a:r>
            <a:r>
              <a:rPr lang="pl-PL" sz="1400" dirty="0" smtClean="0">
                <a:latin typeface="Book Antiqua" pitchFamily="18" charset="0"/>
              </a:rPr>
              <a:t> </a:t>
            </a:r>
            <a:r>
              <a:rPr lang="pl-PL" sz="1400" dirty="0" smtClean="0">
                <a:latin typeface="Book Antiqua" pitchFamily="18" charset="0"/>
              </a:rPr>
              <a:t>8.1.1 </a:t>
            </a: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Fundusze unijne w mojej pracy – szkolenia dla 50 </a:t>
            </a:r>
            <a:r>
              <a:rPr lang="pl-PL" sz="1800" dirty="0" smtClean="0">
                <a:latin typeface="Book Antiqua" pitchFamily="18" charset="0"/>
              </a:rPr>
              <a:t>+ (woj. </a:t>
            </a:r>
            <a:r>
              <a:rPr lang="pl-PL" sz="1800" dirty="0" smtClean="0">
                <a:latin typeface="Book Antiqua" pitchFamily="18" charset="0"/>
              </a:rPr>
              <a:t>l</a:t>
            </a:r>
            <a:r>
              <a:rPr lang="pl-PL" sz="1800" dirty="0" smtClean="0">
                <a:latin typeface="Book Antiqua" pitchFamily="18" charset="0"/>
              </a:rPr>
              <a:t>ubelskie)</a:t>
            </a:r>
            <a:endParaRPr lang="pl-PL" sz="18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400" dirty="0" err="1" smtClean="0">
                <a:latin typeface="Book Antiqua" pitchFamily="18" charset="0"/>
              </a:rPr>
              <a:t>P</a:t>
            </a:r>
            <a:r>
              <a:rPr lang="pl-PL" sz="1400" dirty="0" err="1" smtClean="0">
                <a:latin typeface="Book Antiqua" pitchFamily="18" charset="0"/>
              </a:rPr>
              <a:t>oddziałanie</a:t>
            </a:r>
            <a:r>
              <a:rPr lang="pl-PL" sz="1400" dirty="0" smtClean="0">
                <a:latin typeface="Book Antiqua" pitchFamily="18" charset="0"/>
              </a:rPr>
              <a:t> </a:t>
            </a:r>
            <a:r>
              <a:rPr lang="pl-PL" sz="1400" dirty="0" smtClean="0">
                <a:latin typeface="Book Antiqua" pitchFamily="18" charset="0"/>
              </a:rPr>
              <a:t>8.1.1</a:t>
            </a: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Nowy </a:t>
            </a:r>
            <a:r>
              <a:rPr lang="pl-PL" sz="1800" dirty="0" smtClean="0">
                <a:latin typeface="Book Antiqua" pitchFamily="18" charset="0"/>
              </a:rPr>
              <a:t>Cel (woj. </a:t>
            </a:r>
            <a:r>
              <a:rPr lang="pl-PL" sz="1800" dirty="0" smtClean="0">
                <a:latin typeface="Book Antiqua" pitchFamily="18" charset="0"/>
              </a:rPr>
              <a:t>l</a:t>
            </a:r>
            <a:r>
              <a:rPr lang="pl-PL" sz="1800" dirty="0" smtClean="0">
                <a:latin typeface="Book Antiqua" pitchFamily="18" charset="0"/>
              </a:rPr>
              <a:t>ubelskie)</a:t>
            </a:r>
            <a:endParaRPr lang="pl-PL" sz="18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400" dirty="0" err="1" smtClean="0">
                <a:latin typeface="Book Antiqua" pitchFamily="18" charset="0"/>
              </a:rPr>
              <a:t>P</a:t>
            </a:r>
            <a:r>
              <a:rPr lang="pl-PL" sz="1400" dirty="0" err="1" smtClean="0">
                <a:latin typeface="Book Antiqua" pitchFamily="18" charset="0"/>
              </a:rPr>
              <a:t>oddziałanie</a:t>
            </a:r>
            <a:r>
              <a:rPr lang="pl-PL" sz="1400" dirty="0" smtClean="0">
                <a:latin typeface="Book Antiqua" pitchFamily="18" charset="0"/>
              </a:rPr>
              <a:t> </a:t>
            </a:r>
            <a:r>
              <a:rPr lang="pl-PL" sz="1400" dirty="0" smtClean="0">
                <a:latin typeface="Book Antiqua" pitchFamily="18" charset="0"/>
              </a:rPr>
              <a:t>7.2.1 </a:t>
            </a:r>
          </a:p>
          <a:p>
            <a:pPr algn="just">
              <a:buNone/>
            </a:pPr>
            <a:r>
              <a:rPr lang="pl-PL" sz="1400" dirty="0" smtClean="0">
                <a:latin typeface="Book Antiqua" pitchFamily="18" charset="0"/>
              </a:rPr>
              <a:t>	</a:t>
            </a:r>
            <a:r>
              <a:rPr lang="pl-PL" sz="1800" dirty="0" smtClean="0">
                <a:latin typeface="Book Antiqua" pitchFamily="18" charset="0"/>
              </a:rPr>
              <a:t>Wykształcenie w cenie </a:t>
            </a:r>
            <a:r>
              <a:rPr lang="pl-PL" sz="1800" dirty="0" smtClean="0">
                <a:latin typeface="Book Antiqua" pitchFamily="18" charset="0"/>
              </a:rPr>
              <a:t>(woj. </a:t>
            </a:r>
            <a:r>
              <a:rPr lang="pl-PL" sz="1800" dirty="0" smtClean="0">
                <a:latin typeface="Book Antiqua" pitchFamily="18" charset="0"/>
              </a:rPr>
              <a:t>l</a:t>
            </a:r>
            <a:r>
              <a:rPr lang="pl-PL" sz="1800" dirty="0" smtClean="0">
                <a:latin typeface="Book Antiqua" pitchFamily="18" charset="0"/>
              </a:rPr>
              <a:t>ubelskie)</a:t>
            </a:r>
            <a:endParaRPr lang="pl-PL" sz="18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400" dirty="0" smtClean="0">
                <a:latin typeface="Book Antiqua" pitchFamily="18" charset="0"/>
              </a:rPr>
              <a:t>D</a:t>
            </a:r>
            <a:r>
              <a:rPr lang="pl-PL" sz="1400" dirty="0" smtClean="0">
                <a:latin typeface="Book Antiqua" pitchFamily="18" charset="0"/>
              </a:rPr>
              <a:t>ziałanie </a:t>
            </a:r>
            <a:r>
              <a:rPr lang="pl-PL" sz="1400" dirty="0" smtClean="0">
                <a:latin typeface="Book Antiqua" pitchFamily="18" charset="0"/>
              </a:rPr>
              <a:t>9.3 </a:t>
            </a:r>
          </a:p>
          <a:p>
            <a:pPr>
              <a:buNone/>
            </a:pPr>
            <a:r>
              <a:rPr lang="pl-PL" sz="1800" dirty="0" smtClean="0">
                <a:latin typeface="Book Antiqua" pitchFamily="18" charset="0"/>
              </a:rPr>
              <a:t>	Patent na przyszłość </a:t>
            </a:r>
            <a:r>
              <a:rPr lang="pl-PL" sz="1800" dirty="0" smtClean="0">
                <a:latin typeface="Book Antiqua" pitchFamily="18" charset="0"/>
              </a:rPr>
              <a:t>(woj. </a:t>
            </a:r>
            <a:r>
              <a:rPr lang="pl-PL" sz="1800" dirty="0" smtClean="0">
                <a:latin typeface="Book Antiqua" pitchFamily="18" charset="0"/>
              </a:rPr>
              <a:t>l</a:t>
            </a:r>
            <a:r>
              <a:rPr lang="pl-PL" sz="1800" dirty="0" smtClean="0">
                <a:latin typeface="Book Antiqua" pitchFamily="18" charset="0"/>
              </a:rPr>
              <a:t>ubelskie)</a:t>
            </a:r>
            <a:endParaRPr lang="pl-PL" sz="1800" dirty="0" smtClean="0">
              <a:latin typeface="Book Antiqua" pitchFamily="18" charset="0"/>
            </a:endParaRPr>
          </a:p>
          <a:p>
            <a:pPr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400" dirty="0" err="1" smtClean="0">
                <a:latin typeface="Book Antiqua" pitchFamily="18" charset="0"/>
              </a:rPr>
              <a:t>P</a:t>
            </a:r>
            <a:r>
              <a:rPr lang="pl-PL" sz="1400" dirty="0" err="1" smtClean="0">
                <a:latin typeface="Book Antiqua" pitchFamily="18" charset="0"/>
              </a:rPr>
              <a:t>oddziałanie</a:t>
            </a:r>
            <a:r>
              <a:rPr lang="pl-PL" sz="1400" dirty="0" smtClean="0">
                <a:latin typeface="Book Antiqua" pitchFamily="18" charset="0"/>
              </a:rPr>
              <a:t> </a:t>
            </a:r>
            <a:r>
              <a:rPr lang="pl-PL" sz="1400" dirty="0" smtClean="0">
                <a:latin typeface="Book Antiqua" pitchFamily="18" charset="0"/>
              </a:rPr>
              <a:t>8.2.1 </a:t>
            </a:r>
          </a:p>
          <a:p>
            <a:pPr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800" dirty="0" err="1" smtClean="0">
                <a:latin typeface="Book Antiqua" pitchFamily="18" charset="0"/>
              </a:rPr>
              <a:t>Pracujacy</a:t>
            </a:r>
            <a:r>
              <a:rPr lang="pl-PL" sz="1800" dirty="0" smtClean="0">
                <a:latin typeface="Book Antiqua" pitchFamily="18" charset="0"/>
              </a:rPr>
              <a:t> Europejczyk </a:t>
            </a:r>
            <a:r>
              <a:rPr lang="pl-PL" sz="1800" dirty="0" smtClean="0">
                <a:latin typeface="Book Antiqua" pitchFamily="18" charset="0"/>
              </a:rPr>
              <a:t>(woj. </a:t>
            </a:r>
            <a:r>
              <a:rPr lang="pl-PL" sz="1800" dirty="0" smtClean="0">
                <a:latin typeface="Book Antiqua" pitchFamily="18" charset="0"/>
              </a:rPr>
              <a:t>m</a:t>
            </a:r>
            <a:r>
              <a:rPr lang="pl-PL" sz="1800" dirty="0" smtClean="0">
                <a:latin typeface="Book Antiqua" pitchFamily="18" charset="0"/>
              </a:rPr>
              <a:t>azowieckie)</a:t>
            </a:r>
            <a:endParaRPr lang="pl-PL" sz="1800" dirty="0" smtClean="0">
              <a:latin typeface="Book Antiqua" pitchFamily="18" charset="0"/>
            </a:endParaRPr>
          </a:p>
          <a:p>
            <a:pPr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1400" dirty="0" err="1" smtClean="0">
                <a:latin typeface="Book Antiqua" pitchFamily="18" charset="0"/>
              </a:rPr>
              <a:t>P</a:t>
            </a:r>
            <a:r>
              <a:rPr lang="pl-PL" sz="1400" dirty="0" err="1" smtClean="0">
                <a:latin typeface="Book Antiqua" pitchFamily="18" charset="0"/>
              </a:rPr>
              <a:t>oddziałanie</a:t>
            </a:r>
            <a:r>
              <a:rPr lang="pl-PL" sz="1400" dirty="0" smtClean="0">
                <a:latin typeface="Book Antiqua" pitchFamily="18" charset="0"/>
              </a:rPr>
              <a:t> </a:t>
            </a:r>
            <a:r>
              <a:rPr lang="pl-PL" sz="1400" dirty="0" smtClean="0">
                <a:latin typeface="Book Antiqua" pitchFamily="18" charset="0"/>
              </a:rPr>
              <a:t>8.1.1 </a:t>
            </a:r>
          </a:p>
          <a:p>
            <a:pPr algn="just">
              <a:buNone/>
            </a:pPr>
            <a:endParaRPr lang="pl-PL" sz="14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</a:p>
          <a:p>
            <a:pPr algn="just">
              <a:buNone/>
            </a:pPr>
            <a:endParaRPr lang="pl-PL" sz="2400" dirty="0" smtClean="0">
              <a:latin typeface="Book Antiqua" pitchFamily="18" charset="0"/>
            </a:endParaRPr>
          </a:p>
          <a:p>
            <a:pPr algn="just">
              <a:buNone/>
            </a:pPr>
            <a:r>
              <a:rPr lang="pl-PL" sz="2800" dirty="0" smtClean="0">
                <a:latin typeface="Book Antiqua" pitchFamily="18" charset="0"/>
              </a:rPr>
              <a:t>		</a:t>
            </a:r>
            <a:endParaRPr lang="pl-PL" sz="2800" dirty="0">
              <a:latin typeface="Book Antiqua" pitchFamily="18" charset="0"/>
            </a:endParaRPr>
          </a:p>
        </p:txBody>
      </p:sp>
      <p:pic>
        <p:nvPicPr>
          <p:cNvPr id="7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64318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35756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07194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714884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5429264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195778"/>
          </a:xfrm>
        </p:spPr>
        <p:txBody>
          <a:bodyPr/>
          <a:lstStyle/>
          <a:p>
            <a:pPr algn="ctr">
              <a:buNone/>
            </a:pPr>
            <a:r>
              <a:rPr lang="pl-PL" sz="2800" dirty="0" smtClean="0">
                <a:latin typeface="Book Antiqua" pitchFamily="18" charset="0"/>
              </a:rPr>
              <a:t>	Obecnie realizowane </a:t>
            </a:r>
            <a:r>
              <a:rPr lang="pl-PL" sz="2800" dirty="0" smtClean="0">
                <a:latin typeface="Book Antiqua" pitchFamily="18" charset="0"/>
              </a:rPr>
              <a:t>są: </a:t>
            </a:r>
            <a:endParaRPr lang="pl-PL" sz="18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1800" dirty="0" smtClean="0">
                <a:latin typeface="Book Antiqua" pitchFamily="18" charset="0"/>
              </a:rPr>
              <a:t>	</a:t>
            </a:r>
            <a:r>
              <a:rPr lang="pl-PL" sz="2400" dirty="0" smtClean="0">
                <a:latin typeface="Book Antiqua" pitchFamily="18" charset="0"/>
              </a:rPr>
              <a:t>Zawodowo – AKTYWNI (woj. </a:t>
            </a:r>
            <a:r>
              <a:rPr lang="pl-PL" sz="2400" dirty="0" smtClean="0">
                <a:latin typeface="Book Antiqua" pitchFamily="18" charset="0"/>
              </a:rPr>
              <a:t>ś</a:t>
            </a:r>
            <a:r>
              <a:rPr lang="pl-PL" sz="2400" dirty="0" smtClean="0">
                <a:latin typeface="Book Antiqua" pitchFamily="18" charset="0"/>
              </a:rPr>
              <a:t>więtokrzyskie)</a:t>
            </a:r>
            <a:endParaRPr lang="pl-PL" sz="2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2400" dirty="0" smtClean="0">
                <a:latin typeface="Book Antiqua" pitchFamily="18" charset="0"/>
              </a:rPr>
              <a:t>	</a:t>
            </a:r>
            <a:r>
              <a:rPr lang="pl-PL" sz="2400" dirty="0" smtClean="0">
                <a:latin typeface="Book Antiqua" pitchFamily="18" charset="0"/>
              </a:rPr>
              <a:t>Moja </a:t>
            </a:r>
            <a:r>
              <a:rPr lang="pl-PL" sz="2400" dirty="0" smtClean="0">
                <a:latin typeface="Book Antiqua" pitchFamily="18" charset="0"/>
              </a:rPr>
              <a:t>wiedza – mój patent </a:t>
            </a:r>
            <a:r>
              <a:rPr lang="pl-PL" sz="2400" dirty="0" smtClean="0">
                <a:latin typeface="Book Antiqua" pitchFamily="18" charset="0"/>
              </a:rPr>
              <a:t>(woj. świętokrzyskie)</a:t>
            </a:r>
            <a:endParaRPr lang="pl-PL" sz="2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2400" dirty="0" smtClean="0">
                <a:latin typeface="Book Antiqua" pitchFamily="18" charset="0"/>
              </a:rPr>
              <a:t>	</a:t>
            </a:r>
            <a:r>
              <a:rPr lang="pl-PL" sz="2400" dirty="0" smtClean="0">
                <a:latin typeface="Book Antiqua" pitchFamily="18" charset="0"/>
              </a:rPr>
              <a:t>Wykształcenie </a:t>
            </a:r>
            <a:r>
              <a:rPr lang="pl-PL" sz="2400" dirty="0" smtClean="0">
                <a:latin typeface="Book Antiqua" pitchFamily="18" charset="0"/>
              </a:rPr>
              <a:t>w cenie </a:t>
            </a:r>
            <a:r>
              <a:rPr lang="pl-PL" sz="2400" dirty="0" smtClean="0">
                <a:latin typeface="Book Antiqua" pitchFamily="18" charset="0"/>
              </a:rPr>
              <a:t>(woj. </a:t>
            </a:r>
            <a:r>
              <a:rPr lang="pl-PL" sz="2400" dirty="0" smtClean="0">
                <a:latin typeface="Book Antiqua" pitchFamily="18" charset="0"/>
              </a:rPr>
              <a:t>m</a:t>
            </a:r>
            <a:r>
              <a:rPr lang="pl-PL" sz="2400" dirty="0" smtClean="0">
                <a:latin typeface="Book Antiqua" pitchFamily="18" charset="0"/>
              </a:rPr>
              <a:t>azowieckie)</a:t>
            </a:r>
            <a:endParaRPr lang="pl-PL" sz="2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2400" dirty="0" smtClean="0">
                <a:latin typeface="Book Antiqua" pitchFamily="18" charset="0"/>
              </a:rPr>
              <a:t>	</a:t>
            </a:r>
            <a:r>
              <a:rPr lang="pl-PL" sz="2400" dirty="0" smtClean="0">
                <a:latin typeface="Book Antiqua" pitchFamily="18" charset="0"/>
              </a:rPr>
              <a:t>Nowa </a:t>
            </a:r>
            <a:r>
              <a:rPr lang="pl-PL" sz="2400" dirty="0" smtClean="0">
                <a:latin typeface="Book Antiqua" pitchFamily="18" charset="0"/>
              </a:rPr>
              <a:t>szansa – lepsze jutro </a:t>
            </a:r>
            <a:r>
              <a:rPr lang="pl-PL" sz="2400" dirty="0" smtClean="0">
                <a:latin typeface="Book Antiqua" pitchFamily="18" charset="0"/>
              </a:rPr>
              <a:t>(woj. </a:t>
            </a:r>
            <a:r>
              <a:rPr lang="pl-PL" sz="2400" dirty="0" smtClean="0">
                <a:latin typeface="Book Antiqua" pitchFamily="18" charset="0"/>
              </a:rPr>
              <a:t>l</a:t>
            </a:r>
            <a:r>
              <a:rPr lang="pl-PL" sz="2400" dirty="0" smtClean="0">
                <a:latin typeface="Book Antiqua" pitchFamily="18" charset="0"/>
              </a:rPr>
              <a:t>ubelskie)</a:t>
            </a:r>
            <a:endParaRPr lang="pl-PL" sz="2400" dirty="0" smtClean="0">
              <a:latin typeface="Book Antiqua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2400" dirty="0" smtClean="0">
                <a:latin typeface="Book Antiqua" pitchFamily="18" charset="0"/>
              </a:rPr>
              <a:t>	</a:t>
            </a:r>
            <a:r>
              <a:rPr lang="pl-PL" sz="2400" dirty="0" smtClean="0">
                <a:latin typeface="Book Antiqua" pitchFamily="18" charset="0"/>
              </a:rPr>
              <a:t>Mój </a:t>
            </a:r>
            <a:r>
              <a:rPr lang="pl-PL" sz="2400" dirty="0" smtClean="0">
                <a:latin typeface="Book Antiqua" pitchFamily="18" charset="0"/>
              </a:rPr>
              <a:t>pomysł na </a:t>
            </a:r>
            <a:r>
              <a:rPr lang="pl-PL" sz="2400" dirty="0" err="1" smtClean="0">
                <a:latin typeface="Book Antiqua" pitchFamily="18" charset="0"/>
              </a:rPr>
              <a:t>samozatrudnienie</a:t>
            </a:r>
            <a:r>
              <a:rPr lang="pl-PL" sz="2400" dirty="0" smtClean="0">
                <a:latin typeface="Book Antiqua" pitchFamily="18" charset="0"/>
              </a:rPr>
              <a:t>  </a:t>
            </a:r>
            <a:r>
              <a:rPr lang="pl-PL" sz="2400" dirty="0" smtClean="0">
                <a:latin typeface="Book Antiqua" pitchFamily="18" charset="0"/>
              </a:rPr>
              <a:t>(woj. </a:t>
            </a:r>
            <a:r>
              <a:rPr lang="pl-PL" sz="2400" dirty="0" smtClean="0">
                <a:latin typeface="Book Antiqua" pitchFamily="18" charset="0"/>
              </a:rPr>
              <a:t>ł</a:t>
            </a:r>
            <a:r>
              <a:rPr lang="pl-PL" sz="2400" dirty="0" smtClean="0">
                <a:latin typeface="Book Antiqua" pitchFamily="18" charset="0"/>
              </a:rPr>
              <a:t>ódzkie)</a:t>
            </a:r>
            <a:endParaRPr lang="pl-PL" sz="2400" dirty="0" smtClean="0">
              <a:latin typeface="Book Antiqua" pitchFamily="18" charset="0"/>
            </a:endParaRPr>
          </a:p>
          <a:p>
            <a:pPr>
              <a:buNone/>
            </a:pPr>
            <a:endParaRPr lang="pl-PL" sz="2800" dirty="0" smtClean="0">
              <a:latin typeface="Book Antiqua" pitchFamily="18" charset="0"/>
            </a:endParaRPr>
          </a:p>
          <a:p>
            <a:pPr>
              <a:buNone/>
            </a:pPr>
            <a:endParaRPr lang="pl-PL" sz="2800" dirty="0" smtClean="0">
              <a:latin typeface="Book Antiqua" pitchFamily="18" charset="0"/>
            </a:endParaRP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4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06084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0892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356992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933056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az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58112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254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r>
              <a:rPr lang="pl-PL" dirty="0" smtClean="0">
                <a:solidFill>
                  <a:schemeClr val="accent2"/>
                </a:solidFill>
              </a:rPr>
              <a:t> </a:t>
            </a:r>
            <a:endParaRPr lang="pl-PL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b="1" dirty="0" smtClean="0">
              <a:solidFill>
                <a:schemeClr val="accent4"/>
              </a:solidFill>
              <a:latin typeface="Book Antiqua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Projekt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„Nowa szansa – lepsze jutro” współfinansowany </a:t>
            </a: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latin typeface="Book Antiqua" pitchFamily="18" charset="0"/>
              </a:rPr>
              <a:t>jest ze środków Unii Europejskiej w ramach Europejskiego Funduszu Społecznego.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100" b="1" dirty="0" smtClean="0">
              <a:solidFill>
                <a:schemeClr val="accent4"/>
              </a:solidFill>
              <a:latin typeface="Book Antiqua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solidFill>
                  <a:schemeClr val="accent4"/>
                </a:solidFill>
                <a:latin typeface="Book Antiqua" pitchFamily="18" charset="0"/>
              </a:rPr>
              <a:t>Priorytet: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i="1" dirty="0" smtClean="0">
                <a:latin typeface="Book Antiqua" pitchFamily="18" charset="0"/>
              </a:rPr>
              <a:t>VIII Regionalne kadry gospodarki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solidFill>
                  <a:schemeClr val="accent4"/>
                </a:solidFill>
                <a:latin typeface="Book Antiqua" pitchFamily="18" charset="0"/>
              </a:rPr>
              <a:t>Działanie: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i="1" dirty="0" smtClean="0">
                <a:latin typeface="Book Antiqua" pitchFamily="18" charset="0"/>
              </a:rPr>
              <a:t>8.1 Rozwój pracowników i przedsiębiorstw w regionie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dirty="0" err="1" smtClean="0">
                <a:solidFill>
                  <a:schemeClr val="accent4"/>
                </a:solidFill>
                <a:latin typeface="Book Antiqua" pitchFamily="18" charset="0"/>
              </a:rPr>
              <a:t>Poddziałanie</a:t>
            </a:r>
            <a:r>
              <a:rPr lang="pl-PL" dirty="0" smtClean="0">
                <a:solidFill>
                  <a:schemeClr val="accent4"/>
                </a:solidFill>
                <a:latin typeface="Book Antiqua" pitchFamily="18" charset="0"/>
              </a:rPr>
              <a:t>: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i="1" dirty="0" smtClean="0">
                <a:latin typeface="Book Antiqua" pitchFamily="18" charset="0"/>
              </a:rPr>
              <a:t>8.1.2 Wsparcie procesów adaptacyjnych </a:t>
            </a:r>
            <a:br>
              <a:rPr lang="pl-PL" i="1" dirty="0" smtClean="0">
                <a:latin typeface="Book Antiqua" pitchFamily="18" charset="0"/>
              </a:rPr>
            </a:br>
            <a:r>
              <a:rPr lang="pl-PL" i="1" dirty="0" smtClean="0">
                <a:latin typeface="Book Antiqua" pitchFamily="18" charset="0"/>
              </a:rPr>
              <a:t>i modernizacyjnych w regionie </a:t>
            </a:r>
            <a:endParaRPr lang="pl-PL" i="1" dirty="0">
              <a:latin typeface="Book Antiqua" pitchFamily="18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8888" y="1341438"/>
            <a:ext cx="7499350" cy="3671887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b="1" i="1" dirty="0" smtClean="0">
              <a:solidFill>
                <a:schemeClr val="accent4">
                  <a:lumMod val="75000"/>
                </a:schemeClr>
              </a:solidFill>
              <a:latin typeface="Book Antiqua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Projekt swym zasięgiem obejmuje województwo lubelskie.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b="1" i="1" dirty="0" smtClean="0">
              <a:solidFill>
                <a:schemeClr val="accent4">
                  <a:lumMod val="75000"/>
                </a:schemeClr>
              </a:solidFill>
              <a:latin typeface="Book Antiqua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Termin realizacji projektu: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latin typeface="Book Antiqua" pitchFamily="18" charset="0"/>
              </a:rPr>
              <a:t>1.04.2011 – 31.03.2012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dirty="0"/>
          </a:p>
        </p:txBody>
      </p:sp>
      <p:pic>
        <p:nvPicPr>
          <p:cNvPr id="10243" name="Obraz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1989138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Obraz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357346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6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6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 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913" y="1341438"/>
            <a:ext cx="7497762" cy="5183187"/>
          </a:xfrm>
        </p:spPr>
        <p:txBody>
          <a:bodyPr>
            <a:normAutofit fontScale="85000" lnSpcReduction="10000"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3800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PROJEKT SKIEROWANY JEST DO:  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3000" dirty="0" smtClean="0">
                <a:latin typeface="Book Antiqua" pitchFamily="18" charset="0"/>
              </a:rPr>
              <a:t>ROLNIKÓW</a:t>
            </a:r>
          </a:p>
          <a:p>
            <a:pPr marL="886968"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3000" dirty="0" smtClean="0">
                <a:latin typeface="Book Antiqua" pitchFamily="18" charset="0"/>
              </a:rPr>
              <a:t>DOMOWNIKÓW ROLNIKÓW</a:t>
            </a:r>
          </a:p>
          <a:p>
            <a:pPr marL="365760" indent="-283464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l-PL" sz="3000" dirty="0" smtClean="0">
                <a:latin typeface="Book Antiqua" pitchFamily="18" charset="0"/>
              </a:rPr>
              <a:t>zamieszkujących województwo lubelskie,</a:t>
            </a:r>
          </a:p>
          <a:p>
            <a:pPr marL="365760" indent="-283464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l-PL" sz="3000" dirty="0" smtClean="0">
                <a:latin typeface="Book Antiqua" pitchFamily="18" charset="0"/>
              </a:rPr>
              <a:t>zamierzających podjąć zatrudnienie </a:t>
            </a:r>
            <a:br>
              <a:rPr lang="pl-PL" sz="3000" dirty="0" smtClean="0">
                <a:latin typeface="Book Antiqua" pitchFamily="18" charset="0"/>
              </a:rPr>
            </a:br>
            <a:r>
              <a:rPr lang="pl-PL" sz="3000" dirty="0" smtClean="0">
                <a:latin typeface="Book Antiqua" pitchFamily="18" charset="0"/>
              </a:rPr>
              <a:t>w obszarach niezwiązanych z działalnością rolniczą lub planujących podjąć pozarolniczą działalność gospodarczą.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3000" dirty="0" smtClean="0">
              <a:latin typeface="Book Antiqua" pitchFamily="18" charset="0"/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l-PL" sz="4200" dirty="0" smtClean="0">
                <a:latin typeface="Book Antiqua" pitchFamily="18" charset="0"/>
              </a:rPr>
              <a:t>Przeszkolimy 120 osób, z których 70% stanowić będą kobiety. </a:t>
            </a:r>
          </a:p>
        </p:txBody>
      </p:sp>
      <p:pic>
        <p:nvPicPr>
          <p:cNvPr id="11268" name="Obraz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4652963"/>
            <a:ext cx="519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itchFamily="34" charset="0"/>
              </a:rPr>
              <a:t>Fundacja Q</a:t>
            </a:r>
            <a:endParaRPr lang="pl-PL" dirty="0"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350" y="1628775"/>
            <a:ext cx="7499350" cy="4800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b="1" dirty="0" smtClean="0">
                <a:solidFill>
                  <a:schemeClr val="accent4">
                    <a:lumMod val="75000"/>
                  </a:schemeClr>
                </a:solidFill>
                <a:latin typeface="Book Antiqua" pitchFamily="18" charset="0"/>
              </a:rPr>
              <a:t>CEL PROJEKTU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endParaRPr lang="pl-PL" sz="1800" dirty="0" smtClean="0">
              <a:latin typeface="Book Antiqua" pitchFamily="18" charset="0"/>
            </a:endParaRP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pl-PL" sz="4000" dirty="0" smtClean="0">
                <a:latin typeface="Book Antiqua" pitchFamily="18" charset="0"/>
              </a:rPr>
              <a:t>Zdobycie nowego zawodu </a:t>
            </a:r>
            <a:br>
              <a:rPr lang="pl-PL" sz="4000" dirty="0" smtClean="0">
                <a:latin typeface="Book Antiqua" pitchFamily="18" charset="0"/>
              </a:rPr>
            </a:br>
            <a:r>
              <a:rPr lang="pl-PL" sz="4000" dirty="0" smtClean="0">
                <a:latin typeface="Book Antiqua" pitchFamily="18" charset="0"/>
              </a:rPr>
              <a:t>do 31.03.2012 r. przez 110 osób odchodzących z rolnictwa, mieszkających w województwie lubelskim.</a:t>
            </a:r>
            <a:endParaRPr lang="pl-PL" sz="4000" dirty="0">
              <a:latin typeface="Book Antiqua" pitchFamily="18" charset="0"/>
            </a:endParaRPr>
          </a:p>
        </p:txBody>
      </p:sp>
      <p:pic>
        <p:nvPicPr>
          <p:cNvPr id="12292" name="Obraz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7002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Obraz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1700213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410</TotalTime>
  <Words>398</Words>
  <Application>Microsoft Office PowerPoint</Application>
  <PresentationFormat>Pokaz na ekranie (4:3)</PresentationFormat>
  <Paragraphs>142</Paragraphs>
  <Slides>19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Przesilenie</vt:lpstr>
      <vt:lpstr>Fundacja Q </vt:lpstr>
      <vt:lpstr>Fundacja Q </vt:lpstr>
      <vt:lpstr>Fundacja Q </vt:lpstr>
      <vt:lpstr>Fundacja Q </vt:lpstr>
      <vt:lpstr>Fundacja Q </vt:lpstr>
      <vt:lpstr>Fundacja Q </vt:lpstr>
      <vt:lpstr>Fundacja Q</vt:lpstr>
      <vt:lpstr>Fundacja Q </vt:lpstr>
      <vt:lpstr>Fundacja Q</vt:lpstr>
      <vt:lpstr>Fundacja Q</vt:lpstr>
      <vt:lpstr>Fundacja Q</vt:lpstr>
      <vt:lpstr>Fundacja Q </vt:lpstr>
      <vt:lpstr>Fundacja Q</vt:lpstr>
      <vt:lpstr>Fundacja Q</vt:lpstr>
      <vt:lpstr>Fundacja Q </vt:lpstr>
      <vt:lpstr>Fundacja Q</vt:lpstr>
      <vt:lpstr>Fundacja Q</vt:lpstr>
      <vt:lpstr>Fundacja Q</vt:lpstr>
      <vt:lpstr>        Projekt współfinansowany ze środków Unii Europejskiej  w ramach Europejskiego Funduszu Społecznego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Fundacja Q </dc:title>
  <dc:creator> </dc:creator>
  <cp:lastModifiedBy>Paulinka</cp:lastModifiedBy>
  <cp:revision>69</cp:revision>
  <dcterms:created xsi:type="dcterms:W3CDTF">2011-06-15T10:57:56Z</dcterms:created>
  <dcterms:modified xsi:type="dcterms:W3CDTF">2011-06-20T18:56:51Z</dcterms:modified>
</cp:coreProperties>
</file>